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20"/>
    <p:restoredTop sz="94643"/>
  </p:normalViewPr>
  <p:slideViewPr>
    <p:cSldViewPr snapToGrid="0" snapToObjects="1">
      <p:cViewPr varScale="1">
        <p:scale>
          <a:sx n="97" d="100"/>
          <a:sy n="97" d="100"/>
        </p:scale>
        <p:origin x="232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60781F-0BCD-F340-B4B2-171C8B09ECD1}" type="doc">
      <dgm:prSet loTypeId="urn:microsoft.com/office/officeart/2005/8/layout/process3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53748CD-8897-E040-831A-C836B3BE2DCE}">
      <dgm:prSet phldrT="[Text]"/>
      <dgm:spPr/>
      <dgm:t>
        <a:bodyPr/>
        <a:lstStyle/>
        <a:p>
          <a:r>
            <a:rPr lang="en-US" dirty="0" smtClean="0"/>
            <a:t>Cleaning</a:t>
          </a:r>
          <a:endParaRPr lang="en-US" dirty="0"/>
        </a:p>
      </dgm:t>
    </dgm:pt>
    <dgm:pt modelId="{042CB476-2BB8-6B44-BB27-644E0BA9BB35}" type="parTrans" cxnId="{44448171-5BEE-A647-A817-94310173CD84}">
      <dgm:prSet/>
      <dgm:spPr/>
      <dgm:t>
        <a:bodyPr/>
        <a:lstStyle/>
        <a:p>
          <a:endParaRPr lang="en-US"/>
        </a:p>
      </dgm:t>
    </dgm:pt>
    <dgm:pt modelId="{F3C59016-39DE-8848-B4E4-CC7497AE60C1}" type="sibTrans" cxnId="{44448171-5BEE-A647-A817-94310173CD84}">
      <dgm:prSet/>
      <dgm:spPr/>
      <dgm:t>
        <a:bodyPr/>
        <a:lstStyle/>
        <a:p>
          <a:endParaRPr lang="en-US"/>
        </a:p>
      </dgm:t>
    </dgm:pt>
    <dgm:pt modelId="{B50DEA24-C694-B446-BABF-C8AC0FEF108C}">
      <dgm:prSet phldrT="[Text]"/>
      <dgm:spPr/>
      <dgm:t>
        <a:bodyPr/>
        <a:lstStyle/>
        <a:p>
          <a:r>
            <a:rPr lang="en-US" dirty="0" smtClean="0"/>
            <a:t>Feature Engineering </a:t>
          </a:r>
          <a:endParaRPr lang="en-US" dirty="0"/>
        </a:p>
      </dgm:t>
    </dgm:pt>
    <dgm:pt modelId="{DE783CB5-E966-7A4F-A230-E648F3F06803}" type="parTrans" cxnId="{16480231-BFDF-7F4C-A6CD-DB79B471BEDA}">
      <dgm:prSet/>
      <dgm:spPr/>
      <dgm:t>
        <a:bodyPr/>
        <a:lstStyle/>
        <a:p>
          <a:endParaRPr lang="en-US"/>
        </a:p>
      </dgm:t>
    </dgm:pt>
    <dgm:pt modelId="{18082439-7374-CA43-8703-CC7E711F4107}" type="sibTrans" cxnId="{16480231-BFDF-7F4C-A6CD-DB79B471BEDA}">
      <dgm:prSet/>
      <dgm:spPr/>
      <dgm:t>
        <a:bodyPr/>
        <a:lstStyle/>
        <a:p>
          <a:endParaRPr lang="en-US"/>
        </a:p>
      </dgm:t>
    </dgm:pt>
    <dgm:pt modelId="{42EB6152-1B99-2C4F-87C7-A4F11D63F88F}">
      <dgm:prSet phldrT="[Text]"/>
      <dgm:spPr/>
      <dgm:t>
        <a:bodyPr/>
        <a:lstStyle/>
        <a:p>
          <a:r>
            <a:rPr lang="en-US" dirty="0" smtClean="0"/>
            <a:t>Modeling</a:t>
          </a:r>
          <a:endParaRPr lang="en-US" dirty="0"/>
        </a:p>
      </dgm:t>
    </dgm:pt>
    <dgm:pt modelId="{7C212BEF-91EA-CE4C-A318-5A703FE50452}" type="parTrans" cxnId="{E6EBFB3B-0D5E-7948-868D-ED5A2C96E669}">
      <dgm:prSet/>
      <dgm:spPr/>
      <dgm:t>
        <a:bodyPr/>
        <a:lstStyle/>
        <a:p>
          <a:endParaRPr lang="en-US"/>
        </a:p>
      </dgm:t>
    </dgm:pt>
    <dgm:pt modelId="{4788E966-C213-334E-9E8E-AE2871477B60}" type="sibTrans" cxnId="{E6EBFB3B-0D5E-7948-868D-ED5A2C96E669}">
      <dgm:prSet/>
      <dgm:spPr/>
      <dgm:t>
        <a:bodyPr/>
        <a:lstStyle/>
        <a:p>
          <a:endParaRPr lang="en-US"/>
        </a:p>
      </dgm:t>
    </dgm:pt>
    <dgm:pt modelId="{CB200C7D-B987-8B4E-A2B0-0B2EB2A80BAE}">
      <dgm:prSet phldrT="[Text]"/>
      <dgm:spPr/>
      <dgm:t>
        <a:bodyPr/>
        <a:lstStyle/>
        <a:p>
          <a:r>
            <a:rPr lang="en-US" dirty="0" smtClean="0"/>
            <a:t>Changing or Eliminating invalid </a:t>
          </a:r>
          <a:r>
            <a:rPr lang="en-US" dirty="0" err="1" smtClean="0"/>
            <a:t>datapoints</a:t>
          </a:r>
          <a:endParaRPr lang="en-US" dirty="0"/>
        </a:p>
      </dgm:t>
    </dgm:pt>
    <dgm:pt modelId="{ADE26A5A-BCB1-A543-9A04-67A7A9162E71}" type="parTrans" cxnId="{D9C86810-4D6D-6B44-A581-40A5E95680D9}">
      <dgm:prSet/>
      <dgm:spPr/>
      <dgm:t>
        <a:bodyPr/>
        <a:lstStyle/>
        <a:p>
          <a:endParaRPr lang="en-US"/>
        </a:p>
      </dgm:t>
    </dgm:pt>
    <dgm:pt modelId="{C5DC12D8-33F5-014F-A210-AC4712F1A50B}" type="sibTrans" cxnId="{D9C86810-4D6D-6B44-A581-40A5E95680D9}">
      <dgm:prSet/>
      <dgm:spPr/>
      <dgm:t>
        <a:bodyPr/>
        <a:lstStyle/>
        <a:p>
          <a:endParaRPr lang="en-US"/>
        </a:p>
      </dgm:t>
    </dgm:pt>
    <dgm:pt modelId="{1A63BE8B-CB13-804D-9DF6-4090785BDF55}">
      <dgm:prSet phldrT="[Text]"/>
      <dgm:spPr/>
      <dgm:t>
        <a:bodyPr/>
        <a:lstStyle/>
        <a:p>
          <a:r>
            <a:rPr lang="en-US" dirty="0" smtClean="0"/>
            <a:t>Evaluating Outliers (3 </a:t>
          </a:r>
          <a:r>
            <a:rPr lang="en-US" dirty="0" err="1" smtClean="0"/>
            <a:t>std</a:t>
          </a:r>
          <a:r>
            <a:rPr lang="en-US" dirty="0" smtClean="0"/>
            <a:t> beyond projected fare)</a:t>
          </a:r>
          <a:endParaRPr lang="en-US" dirty="0"/>
        </a:p>
      </dgm:t>
    </dgm:pt>
    <dgm:pt modelId="{F2526F4A-EE76-A34A-8C37-EBC1FBE4D358}" type="parTrans" cxnId="{B98337DB-6A0A-3B47-A82E-132A2F815987}">
      <dgm:prSet/>
      <dgm:spPr/>
      <dgm:t>
        <a:bodyPr/>
        <a:lstStyle/>
        <a:p>
          <a:endParaRPr lang="en-US"/>
        </a:p>
      </dgm:t>
    </dgm:pt>
    <dgm:pt modelId="{BC7459AE-3C7E-A24B-8E87-4C1438AA65ED}" type="sibTrans" cxnId="{B98337DB-6A0A-3B47-A82E-132A2F815987}">
      <dgm:prSet/>
      <dgm:spPr/>
      <dgm:t>
        <a:bodyPr/>
        <a:lstStyle/>
        <a:p>
          <a:endParaRPr lang="en-US"/>
        </a:p>
      </dgm:t>
    </dgm:pt>
    <dgm:pt modelId="{7E45AA12-AA12-3543-B89A-A8252EAD9E16}">
      <dgm:prSet phldrT="[Text]"/>
      <dgm:spPr/>
      <dgm:t>
        <a:bodyPr/>
        <a:lstStyle/>
        <a:p>
          <a:r>
            <a:rPr lang="en-US" dirty="0" smtClean="0"/>
            <a:t>Date Data</a:t>
          </a:r>
          <a:endParaRPr lang="en-US" dirty="0"/>
        </a:p>
      </dgm:t>
    </dgm:pt>
    <dgm:pt modelId="{8404F620-2970-A141-B6D2-40C128B053AB}" type="parTrans" cxnId="{47644FA4-8149-8C4B-A457-2F470D2651EF}">
      <dgm:prSet/>
      <dgm:spPr/>
      <dgm:t>
        <a:bodyPr/>
        <a:lstStyle/>
        <a:p>
          <a:endParaRPr lang="en-US"/>
        </a:p>
      </dgm:t>
    </dgm:pt>
    <dgm:pt modelId="{56D3FA16-07E8-304B-AAFA-1B154A6F5D66}" type="sibTrans" cxnId="{47644FA4-8149-8C4B-A457-2F470D2651EF}">
      <dgm:prSet/>
      <dgm:spPr/>
      <dgm:t>
        <a:bodyPr/>
        <a:lstStyle/>
        <a:p>
          <a:endParaRPr lang="en-US"/>
        </a:p>
      </dgm:t>
    </dgm:pt>
    <dgm:pt modelId="{A05FEB1F-7923-BE48-9D9A-62D8E1273DD4}">
      <dgm:prSet phldrT="[Text]"/>
      <dgm:spPr/>
      <dgm:t>
        <a:bodyPr/>
        <a:lstStyle/>
        <a:p>
          <a:r>
            <a:rPr lang="en-US" dirty="0" smtClean="0"/>
            <a:t>Airport Trips</a:t>
          </a:r>
          <a:endParaRPr lang="en-US" dirty="0"/>
        </a:p>
      </dgm:t>
    </dgm:pt>
    <dgm:pt modelId="{220AEC39-E72A-9144-A442-575F24288AF3}" type="parTrans" cxnId="{2E31EA7F-39F0-BB46-A29A-7974751D4282}">
      <dgm:prSet/>
      <dgm:spPr/>
      <dgm:t>
        <a:bodyPr/>
        <a:lstStyle/>
        <a:p>
          <a:endParaRPr lang="en-US"/>
        </a:p>
      </dgm:t>
    </dgm:pt>
    <dgm:pt modelId="{1E642665-C385-5B46-89F3-F2398C07031C}" type="sibTrans" cxnId="{2E31EA7F-39F0-BB46-A29A-7974751D4282}">
      <dgm:prSet/>
      <dgm:spPr/>
      <dgm:t>
        <a:bodyPr/>
        <a:lstStyle/>
        <a:p>
          <a:endParaRPr lang="en-US"/>
        </a:p>
      </dgm:t>
    </dgm:pt>
    <dgm:pt modelId="{A5F1C5B2-BB03-BB44-951D-E482998E5216}">
      <dgm:prSet phldrT="[Text]"/>
      <dgm:spPr/>
      <dgm:t>
        <a:bodyPr/>
        <a:lstStyle/>
        <a:p>
          <a:r>
            <a:rPr lang="en-US" dirty="0" smtClean="0"/>
            <a:t>Speed</a:t>
          </a:r>
          <a:endParaRPr lang="en-US" dirty="0"/>
        </a:p>
      </dgm:t>
    </dgm:pt>
    <dgm:pt modelId="{27218786-1015-F84E-B5A7-27728566817F}" type="parTrans" cxnId="{83B1843E-891D-C24F-9670-7EC0356A596C}">
      <dgm:prSet/>
      <dgm:spPr/>
      <dgm:t>
        <a:bodyPr/>
        <a:lstStyle/>
        <a:p>
          <a:endParaRPr lang="en-US"/>
        </a:p>
      </dgm:t>
    </dgm:pt>
    <dgm:pt modelId="{293EF9AD-112B-334F-BC4B-4FDDBDC273E7}" type="sibTrans" cxnId="{83B1843E-891D-C24F-9670-7EC0356A596C}">
      <dgm:prSet/>
      <dgm:spPr/>
      <dgm:t>
        <a:bodyPr/>
        <a:lstStyle/>
        <a:p>
          <a:endParaRPr lang="en-US"/>
        </a:p>
      </dgm:t>
    </dgm:pt>
    <dgm:pt modelId="{A9A55735-CDF2-B748-BB42-48DEF7D07368}">
      <dgm:prSet phldrT="[Text]"/>
      <dgm:spPr/>
      <dgm:t>
        <a:bodyPr/>
        <a:lstStyle/>
        <a:p>
          <a:r>
            <a:rPr lang="en-US" dirty="0" smtClean="0"/>
            <a:t>Hour</a:t>
          </a:r>
          <a:endParaRPr lang="en-US" dirty="0"/>
        </a:p>
      </dgm:t>
    </dgm:pt>
    <dgm:pt modelId="{5BB03ECC-D72C-484E-BEB8-73D08BB08DB3}" type="parTrans" cxnId="{6C269BAE-3777-5243-BA7D-0BF60A190B32}">
      <dgm:prSet/>
      <dgm:spPr/>
      <dgm:t>
        <a:bodyPr/>
        <a:lstStyle/>
        <a:p>
          <a:endParaRPr lang="en-US"/>
        </a:p>
      </dgm:t>
    </dgm:pt>
    <dgm:pt modelId="{288D5E3D-5D58-6346-AA54-9142DA50F979}" type="sibTrans" cxnId="{6C269BAE-3777-5243-BA7D-0BF60A190B32}">
      <dgm:prSet/>
      <dgm:spPr/>
      <dgm:t>
        <a:bodyPr/>
        <a:lstStyle/>
        <a:p>
          <a:endParaRPr lang="en-US"/>
        </a:p>
      </dgm:t>
    </dgm:pt>
    <dgm:pt modelId="{F0C2141C-1149-8A44-BD34-EDD2EBFA6572}">
      <dgm:prSet phldrT="[Text]"/>
      <dgm:spPr/>
      <dgm:t>
        <a:bodyPr/>
        <a:lstStyle/>
        <a:p>
          <a:r>
            <a:rPr lang="en-US" dirty="0" smtClean="0"/>
            <a:t>Projected Fare</a:t>
          </a:r>
          <a:endParaRPr lang="en-US" dirty="0"/>
        </a:p>
      </dgm:t>
    </dgm:pt>
    <dgm:pt modelId="{74F4D2A8-888A-8F41-B023-F4598690CA8C}" type="parTrans" cxnId="{0F2E1373-5433-E84F-991B-1C6C38B5D5C3}">
      <dgm:prSet/>
      <dgm:spPr/>
      <dgm:t>
        <a:bodyPr/>
        <a:lstStyle/>
        <a:p>
          <a:endParaRPr lang="en-US"/>
        </a:p>
      </dgm:t>
    </dgm:pt>
    <dgm:pt modelId="{D17E1132-D723-A442-9561-9334DBEFFE2C}" type="sibTrans" cxnId="{0F2E1373-5433-E84F-991B-1C6C38B5D5C3}">
      <dgm:prSet/>
      <dgm:spPr/>
      <dgm:t>
        <a:bodyPr/>
        <a:lstStyle/>
        <a:p>
          <a:endParaRPr lang="en-US"/>
        </a:p>
      </dgm:t>
    </dgm:pt>
    <dgm:pt modelId="{E39A9570-45D4-AA46-82E8-CE8CF2730912}">
      <dgm:prSet phldrT="[Text]"/>
      <dgm:spPr/>
      <dgm:t>
        <a:bodyPr/>
        <a:lstStyle/>
        <a:p>
          <a:r>
            <a:rPr lang="en-US" dirty="0" smtClean="0"/>
            <a:t>Fare Difference</a:t>
          </a:r>
          <a:endParaRPr lang="en-US" dirty="0"/>
        </a:p>
      </dgm:t>
    </dgm:pt>
    <dgm:pt modelId="{504AC8DF-43DE-8B4F-8104-9FD7D1A25380}" type="parTrans" cxnId="{3DE6B315-4DFD-5A47-8259-95D898ED2998}">
      <dgm:prSet/>
      <dgm:spPr/>
      <dgm:t>
        <a:bodyPr/>
        <a:lstStyle/>
        <a:p>
          <a:endParaRPr lang="en-US"/>
        </a:p>
      </dgm:t>
    </dgm:pt>
    <dgm:pt modelId="{BE493CDC-0B13-3848-97B5-CB6651E9C640}" type="sibTrans" cxnId="{3DE6B315-4DFD-5A47-8259-95D898ED2998}">
      <dgm:prSet/>
      <dgm:spPr/>
      <dgm:t>
        <a:bodyPr/>
        <a:lstStyle/>
        <a:p>
          <a:endParaRPr lang="en-US"/>
        </a:p>
      </dgm:t>
    </dgm:pt>
    <dgm:pt modelId="{02DA1DA6-6B5A-224E-AB32-60F7BC47D8EB}">
      <dgm:prSet phldrT="[Text]"/>
      <dgm:spPr/>
      <dgm:t>
        <a:bodyPr/>
        <a:lstStyle/>
        <a:p>
          <a:r>
            <a:rPr lang="en-US" dirty="0" smtClean="0"/>
            <a:t>Tipped</a:t>
          </a:r>
          <a:endParaRPr lang="en-US" dirty="0"/>
        </a:p>
      </dgm:t>
    </dgm:pt>
    <dgm:pt modelId="{26932D77-F70A-3A49-BEF0-6FF5326C84C7}" type="parTrans" cxnId="{E198D5ED-1599-EC4B-8CF4-FAC6600F3DAF}">
      <dgm:prSet/>
      <dgm:spPr/>
      <dgm:t>
        <a:bodyPr/>
        <a:lstStyle/>
        <a:p>
          <a:endParaRPr lang="en-US"/>
        </a:p>
      </dgm:t>
    </dgm:pt>
    <dgm:pt modelId="{BFAC6B54-77F1-B74A-A683-C904629473A6}" type="sibTrans" cxnId="{E198D5ED-1599-EC4B-8CF4-FAC6600F3DAF}">
      <dgm:prSet/>
      <dgm:spPr/>
      <dgm:t>
        <a:bodyPr/>
        <a:lstStyle/>
        <a:p>
          <a:endParaRPr lang="en-US"/>
        </a:p>
      </dgm:t>
    </dgm:pt>
    <dgm:pt modelId="{1282CD7E-5B11-2240-9C17-70CA9998AAE1}">
      <dgm:prSet phldrT="[Text]"/>
      <dgm:spPr/>
      <dgm:t>
        <a:bodyPr/>
        <a:lstStyle/>
        <a:p>
          <a:r>
            <a:rPr lang="en-US" dirty="0" smtClean="0">
              <a:solidFill>
                <a:schemeClr val="bg2"/>
              </a:solidFill>
            </a:rPr>
            <a:t>Tip Percent (Dependent variable) </a:t>
          </a:r>
          <a:endParaRPr lang="en-US" dirty="0">
            <a:solidFill>
              <a:schemeClr val="bg2"/>
            </a:solidFill>
          </a:endParaRPr>
        </a:p>
      </dgm:t>
    </dgm:pt>
    <dgm:pt modelId="{3936B54E-B254-CC48-AC70-BB4B9D5615D0}" type="parTrans" cxnId="{98D0FADA-1335-B348-B23B-8EEB64D54A71}">
      <dgm:prSet/>
      <dgm:spPr/>
      <dgm:t>
        <a:bodyPr/>
        <a:lstStyle/>
        <a:p>
          <a:endParaRPr lang="en-US"/>
        </a:p>
      </dgm:t>
    </dgm:pt>
    <dgm:pt modelId="{7CC9D145-9EA0-2E43-ACC8-D116B57C16CE}" type="sibTrans" cxnId="{98D0FADA-1335-B348-B23B-8EEB64D54A71}">
      <dgm:prSet/>
      <dgm:spPr/>
      <dgm:t>
        <a:bodyPr/>
        <a:lstStyle/>
        <a:p>
          <a:endParaRPr lang="en-US"/>
        </a:p>
      </dgm:t>
    </dgm:pt>
    <dgm:pt modelId="{445EEE30-0075-514B-9B88-C430F4B6BC6A}">
      <dgm:prSet phldrT="[Text]"/>
      <dgm:spPr/>
      <dgm:t>
        <a:bodyPr/>
        <a:lstStyle/>
        <a:p>
          <a:r>
            <a:rPr lang="en-US" dirty="0" smtClean="0"/>
            <a:t>Classifier:</a:t>
          </a:r>
          <a:endParaRPr lang="en-US" dirty="0"/>
        </a:p>
      </dgm:t>
    </dgm:pt>
    <dgm:pt modelId="{628143EC-AE84-5143-9331-FC5C2376FC39}" type="parTrans" cxnId="{0F33755C-0DAC-8E49-BCC0-3CD1925EB2D6}">
      <dgm:prSet/>
      <dgm:spPr/>
      <dgm:t>
        <a:bodyPr/>
        <a:lstStyle/>
        <a:p>
          <a:endParaRPr lang="en-US"/>
        </a:p>
      </dgm:t>
    </dgm:pt>
    <dgm:pt modelId="{88268517-EFA9-254F-A199-FF910C2DD90C}" type="sibTrans" cxnId="{0F33755C-0DAC-8E49-BCC0-3CD1925EB2D6}">
      <dgm:prSet/>
      <dgm:spPr/>
      <dgm:t>
        <a:bodyPr/>
        <a:lstStyle/>
        <a:p>
          <a:endParaRPr lang="en-US"/>
        </a:p>
      </dgm:t>
    </dgm:pt>
    <dgm:pt modelId="{0D832390-5B76-D74D-AE2D-2ACE1713CC44}">
      <dgm:prSet phldrT="[Text]"/>
      <dgm:spPr/>
      <dgm:t>
        <a:bodyPr/>
        <a:lstStyle/>
        <a:p>
          <a:r>
            <a:rPr lang="en-US" dirty="0" smtClean="0"/>
            <a:t>Logistic</a:t>
          </a:r>
          <a:endParaRPr lang="en-US" dirty="0"/>
        </a:p>
      </dgm:t>
    </dgm:pt>
    <dgm:pt modelId="{485B4294-1A69-4F48-BAB8-08F088B1948D}" type="parTrans" cxnId="{F387ACA1-3D52-EA4B-8A8E-61D6284F609B}">
      <dgm:prSet/>
      <dgm:spPr/>
      <dgm:t>
        <a:bodyPr/>
        <a:lstStyle/>
        <a:p>
          <a:endParaRPr lang="en-US"/>
        </a:p>
      </dgm:t>
    </dgm:pt>
    <dgm:pt modelId="{0D02907A-7C73-3F4A-98F4-822C1ED46EDB}" type="sibTrans" cxnId="{F387ACA1-3D52-EA4B-8A8E-61D6284F609B}">
      <dgm:prSet/>
      <dgm:spPr/>
      <dgm:t>
        <a:bodyPr/>
        <a:lstStyle/>
        <a:p>
          <a:endParaRPr lang="en-US"/>
        </a:p>
      </dgm:t>
    </dgm:pt>
    <dgm:pt modelId="{1FD7A316-82D9-034F-848C-82268A229116}">
      <dgm:prSet phldrT="[Text]"/>
      <dgm:spPr/>
      <dgm:t>
        <a:bodyPr/>
        <a:lstStyle/>
        <a:p>
          <a:r>
            <a:rPr lang="en-US" dirty="0" smtClean="0"/>
            <a:t>Naïve Bayes</a:t>
          </a:r>
          <a:endParaRPr lang="en-US" dirty="0"/>
        </a:p>
      </dgm:t>
    </dgm:pt>
    <dgm:pt modelId="{2FBAD940-B21B-C240-8D56-D2004BCA02BE}" type="parTrans" cxnId="{30B3C81C-531F-AC42-BC08-4068B2C0F723}">
      <dgm:prSet/>
      <dgm:spPr/>
      <dgm:t>
        <a:bodyPr/>
        <a:lstStyle/>
        <a:p>
          <a:endParaRPr lang="en-US"/>
        </a:p>
      </dgm:t>
    </dgm:pt>
    <dgm:pt modelId="{15DD80C9-17D3-FF4D-A6F8-4A5A9DD4F0C1}" type="sibTrans" cxnId="{30B3C81C-531F-AC42-BC08-4068B2C0F723}">
      <dgm:prSet/>
      <dgm:spPr/>
      <dgm:t>
        <a:bodyPr/>
        <a:lstStyle/>
        <a:p>
          <a:endParaRPr lang="en-US"/>
        </a:p>
      </dgm:t>
    </dgm:pt>
    <dgm:pt modelId="{B1536A35-C6C0-5B49-BCFF-852FCD7AFDB5}">
      <dgm:prSet phldrT="[Text]"/>
      <dgm:spPr/>
      <dgm:t>
        <a:bodyPr/>
        <a:lstStyle/>
        <a:p>
          <a:r>
            <a:rPr lang="en-US" dirty="0" smtClean="0"/>
            <a:t>Ensemble Trees</a:t>
          </a:r>
          <a:endParaRPr lang="en-US" dirty="0"/>
        </a:p>
      </dgm:t>
    </dgm:pt>
    <dgm:pt modelId="{D6769D38-9B9C-7240-97B9-C7CBC03663D1}" type="parTrans" cxnId="{5422878D-7F93-AA41-9B20-F9E3F64FF21F}">
      <dgm:prSet/>
      <dgm:spPr/>
      <dgm:t>
        <a:bodyPr/>
        <a:lstStyle/>
        <a:p>
          <a:endParaRPr lang="en-US"/>
        </a:p>
      </dgm:t>
    </dgm:pt>
    <dgm:pt modelId="{4C3FA009-73D9-2740-9612-832FCC6FBE6E}" type="sibTrans" cxnId="{5422878D-7F93-AA41-9B20-F9E3F64FF21F}">
      <dgm:prSet/>
      <dgm:spPr/>
      <dgm:t>
        <a:bodyPr/>
        <a:lstStyle/>
        <a:p>
          <a:endParaRPr lang="en-US"/>
        </a:p>
      </dgm:t>
    </dgm:pt>
    <dgm:pt modelId="{0BA3A16C-3A4A-0842-9B49-FDF455390678}">
      <dgm:prSet phldrT="[Text]"/>
      <dgm:spPr/>
      <dgm:t>
        <a:bodyPr/>
        <a:lstStyle/>
        <a:p>
          <a:endParaRPr lang="en-US" dirty="0"/>
        </a:p>
      </dgm:t>
    </dgm:pt>
    <dgm:pt modelId="{C9D897B1-E6F3-DF4B-A895-53E29D11B3AF}" type="parTrans" cxnId="{C0A246E7-3CD4-9748-BF3D-87642CF78654}">
      <dgm:prSet/>
      <dgm:spPr/>
      <dgm:t>
        <a:bodyPr/>
        <a:lstStyle/>
        <a:p>
          <a:endParaRPr lang="en-US"/>
        </a:p>
      </dgm:t>
    </dgm:pt>
    <dgm:pt modelId="{C050E84A-B822-884F-B8BC-AC49A20ECB85}" type="sibTrans" cxnId="{C0A246E7-3CD4-9748-BF3D-87642CF78654}">
      <dgm:prSet/>
      <dgm:spPr/>
      <dgm:t>
        <a:bodyPr/>
        <a:lstStyle/>
        <a:p>
          <a:endParaRPr lang="en-US"/>
        </a:p>
      </dgm:t>
    </dgm:pt>
    <dgm:pt modelId="{F3EE89D3-5C90-C944-9001-B5A64053704A}">
      <dgm:prSet phldrT="[Text]"/>
      <dgm:spPr/>
      <dgm:t>
        <a:bodyPr/>
        <a:lstStyle/>
        <a:p>
          <a:r>
            <a:rPr lang="en-US" dirty="0" err="1" smtClean="0"/>
            <a:t>Regressor</a:t>
          </a:r>
          <a:r>
            <a:rPr lang="en-US" dirty="0" smtClean="0"/>
            <a:t>:</a:t>
          </a:r>
          <a:endParaRPr lang="en-US" dirty="0"/>
        </a:p>
      </dgm:t>
    </dgm:pt>
    <dgm:pt modelId="{EAB058EE-E517-1E4A-9C20-259B6527194C}" type="parTrans" cxnId="{A9CE2526-A0F4-8C4E-BC15-1988BD1AAAB1}">
      <dgm:prSet/>
      <dgm:spPr/>
      <dgm:t>
        <a:bodyPr/>
        <a:lstStyle/>
        <a:p>
          <a:endParaRPr lang="en-US"/>
        </a:p>
      </dgm:t>
    </dgm:pt>
    <dgm:pt modelId="{04F08D87-3550-7545-AE19-85BAC63531AF}" type="sibTrans" cxnId="{A9CE2526-A0F4-8C4E-BC15-1988BD1AAAB1}">
      <dgm:prSet/>
      <dgm:spPr/>
      <dgm:t>
        <a:bodyPr/>
        <a:lstStyle/>
        <a:p>
          <a:endParaRPr lang="en-US"/>
        </a:p>
      </dgm:t>
    </dgm:pt>
    <dgm:pt modelId="{869A2174-8FA2-374B-85AF-07501C197769}">
      <dgm:prSet phldrT="[Text]"/>
      <dgm:spPr/>
      <dgm:t>
        <a:bodyPr/>
        <a:lstStyle/>
        <a:p>
          <a:r>
            <a:rPr lang="en-US" dirty="0" smtClean="0"/>
            <a:t>Linear</a:t>
          </a:r>
          <a:endParaRPr lang="en-US" dirty="0"/>
        </a:p>
      </dgm:t>
    </dgm:pt>
    <dgm:pt modelId="{5A263F28-7A4D-494A-9EF6-73B922DE6193}" type="parTrans" cxnId="{0F8D3663-7658-8D4A-8B21-16359FCC3826}">
      <dgm:prSet/>
      <dgm:spPr/>
      <dgm:t>
        <a:bodyPr/>
        <a:lstStyle/>
        <a:p>
          <a:endParaRPr lang="en-US"/>
        </a:p>
      </dgm:t>
    </dgm:pt>
    <dgm:pt modelId="{5FB977BC-F6F5-6949-B3A6-56FC58ACDBCD}" type="sibTrans" cxnId="{0F8D3663-7658-8D4A-8B21-16359FCC3826}">
      <dgm:prSet/>
      <dgm:spPr/>
      <dgm:t>
        <a:bodyPr/>
        <a:lstStyle/>
        <a:p>
          <a:endParaRPr lang="en-US"/>
        </a:p>
      </dgm:t>
    </dgm:pt>
    <dgm:pt modelId="{BA368BCB-82B7-EB46-85B6-D050AC5BB4FC}">
      <dgm:prSet phldrT="[Text]"/>
      <dgm:spPr/>
      <dgm:t>
        <a:bodyPr/>
        <a:lstStyle/>
        <a:p>
          <a:r>
            <a:rPr lang="en-US" dirty="0" smtClean="0"/>
            <a:t>Random Forests</a:t>
          </a:r>
          <a:endParaRPr lang="en-US" dirty="0"/>
        </a:p>
      </dgm:t>
    </dgm:pt>
    <dgm:pt modelId="{E0D099CC-8134-244D-B103-96258DCBE401}" type="parTrans" cxnId="{67DFF2AC-8E06-C045-9BC0-B9BF0E0F60AE}">
      <dgm:prSet/>
      <dgm:spPr/>
      <dgm:t>
        <a:bodyPr/>
        <a:lstStyle/>
        <a:p>
          <a:endParaRPr lang="en-US"/>
        </a:p>
      </dgm:t>
    </dgm:pt>
    <dgm:pt modelId="{96B1BB9A-B875-0248-BF6B-EDA39DBA5963}" type="sibTrans" cxnId="{67DFF2AC-8E06-C045-9BC0-B9BF0E0F60AE}">
      <dgm:prSet/>
      <dgm:spPr/>
      <dgm:t>
        <a:bodyPr/>
        <a:lstStyle/>
        <a:p>
          <a:endParaRPr lang="en-US"/>
        </a:p>
      </dgm:t>
    </dgm:pt>
    <dgm:pt modelId="{97E0CD3B-0B34-7A42-A94D-2811318858B7}">
      <dgm:prSet phldrT="[Text]"/>
      <dgm:spPr/>
      <dgm:t>
        <a:bodyPr/>
        <a:lstStyle/>
        <a:p>
          <a:r>
            <a:rPr lang="en-US" dirty="0" err="1" smtClean="0"/>
            <a:t>XGBoost</a:t>
          </a:r>
          <a:endParaRPr lang="en-US" dirty="0"/>
        </a:p>
      </dgm:t>
    </dgm:pt>
    <dgm:pt modelId="{D55748D4-7CAE-1B40-8EBD-5A4200BCCFB3}" type="parTrans" cxnId="{A1C87DC3-AD39-E94B-826B-6E9441A2A39E}">
      <dgm:prSet/>
      <dgm:spPr/>
      <dgm:t>
        <a:bodyPr/>
        <a:lstStyle/>
        <a:p>
          <a:endParaRPr lang="en-US"/>
        </a:p>
      </dgm:t>
    </dgm:pt>
    <dgm:pt modelId="{0B5BB841-59C6-C94C-A05E-EB980023796A}" type="sibTrans" cxnId="{A1C87DC3-AD39-E94B-826B-6E9441A2A39E}">
      <dgm:prSet/>
      <dgm:spPr/>
      <dgm:t>
        <a:bodyPr/>
        <a:lstStyle/>
        <a:p>
          <a:endParaRPr lang="en-US"/>
        </a:p>
      </dgm:t>
    </dgm:pt>
    <dgm:pt modelId="{0642547C-4701-C349-A219-B747632D4114}" type="pres">
      <dgm:prSet presAssocID="{1960781F-0BCD-F340-B4B2-171C8B09ECD1}" presName="linearFlow" presStyleCnt="0">
        <dgm:presLayoutVars>
          <dgm:dir/>
          <dgm:animLvl val="lvl"/>
          <dgm:resizeHandles val="exact"/>
        </dgm:presLayoutVars>
      </dgm:prSet>
      <dgm:spPr/>
    </dgm:pt>
    <dgm:pt modelId="{9316DE2A-0585-CE4C-A88E-70F7A0662426}" type="pres">
      <dgm:prSet presAssocID="{D53748CD-8897-E040-831A-C836B3BE2DCE}" presName="composite" presStyleCnt="0"/>
      <dgm:spPr/>
    </dgm:pt>
    <dgm:pt modelId="{591436ED-E1B5-D346-BEE7-562542EB7024}" type="pres">
      <dgm:prSet presAssocID="{D53748CD-8897-E040-831A-C836B3BE2DCE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913E9A94-417D-0B4D-9AFF-A240F64E89E4}" type="pres">
      <dgm:prSet presAssocID="{D53748CD-8897-E040-831A-C836B3BE2DCE}" presName="parSh" presStyleLbl="node1" presStyleIdx="0" presStyleCnt="3"/>
      <dgm:spPr/>
    </dgm:pt>
    <dgm:pt modelId="{7EA0CF5A-F507-564F-A7B4-3F21BC1B3B30}" type="pres">
      <dgm:prSet presAssocID="{D53748CD-8897-E040-831A-C836B3BE2DCE}" presName="desTx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FD8ED6-A341-2147-8060-847085AB501B}" type="pres">
      <dgm:prSet presAssocID="{F3C59016-39DE-8848-B4E4-CC7497AE60C1}" presName="sibTrans" presStyleLbl="sibTrans2D1" presStyleIdx="0" presStyleCnt="2"/>
      <dgm:spPr/>
    </dgm:pt>
    <dgm:pt modelId="{5335EFF2-07B3-D243-894E-2DAC227571B7}" type="pres">
      <dgm:prSet presAssocID="{F3C59016-39DE-8848-B4E4-CC7497AE60C1}" presName="connTx" presStyleLbl="sibTrans2D1" presStyleIdx="0" presStyleCnt="2"/>
      <dgm:spPr/>
    </dgm:pt>
    <dgm:pt modelId="{6C71D0C7-6143-2D4D-A45A-AD3BD1EF1502}" type="pres">
      <dgm:prSet presAssocID="{B50DEA24-C694-B446-BABF-C8AC0FEF108C}" presName="composite" presStyleCnt="0"/>
      <dgm:spPr/>
    </dgm:pt>
    <dgm:pt modelId="{79C61536-FA95-C54A-87C9-BC0929EBE17B}" type="pres">
      <dgm:prSet presAssocID="{B50DEA24-C694-B446-BABF-C8AC0FEF108C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44810136-2E28-B345-B47A-EA065EF0F8C4}" type="pres">
      <dgm:prSet presAssocID="{B50DEA24-C694-B446-BABF-C8AC0FEF108C}" presName="parSh" presStyleLbl="node1" presStyleIdx="1" presStyleCnt="3"/>
      <dgm:spPr/>
    </dgm:pt>
    <dgm:pt modelId="{2CEE436B-EABB-A247-977B-714105F90B40}" type="pres">
      <dgm:prSet presAssocID="{B50DEA24-C694-B446-BABF-C8AC0FEF108C}" presName="desTx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4C364B-AB37-9A46-8AEA-E30943B5679B}" type="pres">
      <dgm:prSet presAssocID="{18082439-7374-CA43-8703-CC7E711F4107}" presName="sibTrans" presStyleLbl="sibTrans2D1" presStyleIdx="1" presStyleCnt="2"/>
      <dgm:spPr/>
    </dgm:pt>
    <dgm:pt modelId="{1D9E5979-8936-9B48-8337-DC0C5FE91DCE}" type="pres">
      <dgm:prSet presAssocID="{18082439-7374-CA43-8703-CC7E711F4107}" presName="connTx" presStyleLbl="sibTrans2D1" presStyleIdx="1" presStyleCnt="2"/>
      <dgm:spPr/>
    </dgm:pt>
    <dgm:pt modelId="{0CC9524F-5761-2F4F-A375-9ABDAA619AED}" type="pres">
      <dgm:prSet presAssocID="{42EB6152-1B99-2C4F-87C7-A4F11D63F88F}" presName="composite" presStyleCnt="0"/>
      <dgm:spPr/>
    </dgm:pt>
    <dgm:pt modelId="{4F6DF5E1-0A66-334C-A43F-D8159BF1EA0A}" type="pres">
      <dgm:prSet presAssocID="{42EB6152-1B99-2C4F-87C7-A4F11D63F88F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D48ED0-C7A8-1B49-8518-42723B590F69}" type="pres">
      <dgm:prSet presAssocID="{42EB6152-1B99-2C4F-87C7-A4F11D63F88F}" presName="parSh" presStyleLbl="node1" presStyleIdx="2" presStyleCnt="3"/>
      <dgm:spPr/>
      <dgm:t>
        <a:bodyPr/>
        <a:lstStyle/>
        <a:p>
          <a:endParaRPr lang="en-US"/>
        </a:p>
      </dgm:t>
    </dgm:pt>
    <dgm:pt modelId="{2CB93052-6259-DE47-BC8F-AA5BFAD63B3D}" type="pres">
      <dgm:prSet presAssocID="{42EB6152-1B99-2C4F-87C7-A4F11D63F88F}" presName="desTx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8337DB-6A0A-3B47-A82E-132A2F815987}" srcId="{D53748CD-8897-E040-831A-C836B3BE2DCE}" destId="{1A63BE8B-CB13-804D-9DF6-4090785BDF55}" srcOrd="1" destOrd="0" parTransId="{F2526F4A-EE76-A34A-8C37-EBC1FBE4D358}" sibTransId="{BC7459AE-3C7E-A24B-8E87-4C1438AA65ED}"/>
    <dgm:cxn modelId="{1DDD742F-FD55-F84B-98D8-C56EF979BDE2}" type="presOf" srcId="{A5F1C5B2-BB03-BB44-951D-E482998E5216}" destId="{2CEE436B-EABB-A247-977B-714105F90B40}" srcOrd="0" destOrd="2" presId="urn:microsoft.com/office/officeart/2005/8/layout/process3"/>
    <dgm:cxn modelId="{235398C9-D13A-C247-8109-27AB762D0A49}" type="presOf" srcId="{0D832390-5B76-D74D-AE2D-2ACE1713CC44}" destId="{2CB93052-6259-DE47-BC8F-AA5BFAD63B3D}" srcOrd="0" destOrd="1" presId="urn:microsoft.com/office/officeart/2005/8/layout/process3"/>
    <dgm:cxn modelId="{98D0FADA-1335-B348-B23B-8EEB64D54A71}" srcId="{B50DEA24-C694-B446-BABF-C8AC0FEF108C}" destId="{1282CD7E-5B11-2240-9C17-70CA9998AAE1}" srcOrd="7" destOrd="0" parTransId="{3936B54E-B254-CC48-AC70-BB4B9D5615D0}" sibTransId="{7CC9D145-9EA0-2E43-ACC8-D116B57C16CE}"/>
    <dgm:cxn modelId="{87A3BE38-D582-F44D-ADC9-E8B8674FC1EA}" type="presOf" srcId="{869A2174-8FA2-374B-85AF-07501C197769}" destId="{2CB93052-6259-DE47-BC8F-AA5BFAD63B3D}" srcOrd="0" destOrd="5" presId="urn:microsoft.com/office/officeart/2005/8/layout/process3"/>
    <dgm:cxn modelId="{16480231-BFDF-7F4C-A6CD-DB79B471BEDA}" srcId="{1960781F-0BCD-F340-B4B2-171C8B09ECD1}" destId="{B50DEA24-C694-B446-BABF-C8AC0FEF108C}" srcOrd="1" destOrd="0" parTransId="{DE783CB5-E966-7A4F-A230-E648F3F06803}" sibTransId="{18082439-7374-CA43-8703-CC7E711F4107}"/>
    <dgm:cxn modelId="{7790713F-D6D1-3B4D-BA6E-D773BE24F138}" type="presOf" srcId="{CB200C7D-B987-8B4E-A2B0-0B2EB2A80BAE}" destId="{7EA0CF5A-F507-564F-A7B4-3F21BC1B3B30}" srcOrd="0" destOrd="0" presId="urn:microsoft.com/office/officeart/2005/8/layout/process3"/>
    <dgm:cxn modelId="{261174AB-85AF-D048-A55B-B246DFAD6856}" type="presOf" srcId="{B50DEA24-C694-B446-BABF-C8AC0FEF108C}" destId="{79C61536-FA95-C54A-87C9-BC0929EBE17B}" srcOrd="0" destOrd="0" presId="urn:microsoft.com/office/officeart/2005/8/layout/process3"/>
    <dgm:cxn modelId="{1EE67367-F323-6C43-BD57-B6A93EABC6A9}" type="presOf" srcId="{D53748CD-8897-E040-831A-C836B3BE2DCE}" destId="{913E9A94-417D-0B4D-9AFF-A240F64E89E4}" srcOrd="1" destOrd="0" presId="urn:microsoft.com/office/officeart/2005/8/layout/process3"/>
    <dgm:cxn modelId="{D6162A6A-13F7-DE4F-8476-7AA6591E31A6}" type="presOf" srcId="{F3EE89D3-5C90-C944-9001-B5A64053704A}" destId="{2CB93052-6259-DE47-BC8F-AA5BFAD63B3D}" srcOrd="0" destOrd="4" presId="urn:microsoft.com/office/officeart/2005/8/layout/process3"/>
    <dgm:cxn modelId="{3446B4C8-0271-4847-AAE2-D98D60104032}" type="presOf" srcId="{F3C59016-39DE-8848-B4E4-CC7497AE60C1}" destId="{5335EFF2-07B3-D243-894E-2DAC227571B7}" srcOrd="1" destOrd="0" presId="urn:microsoft.com/office/officeart/2005/8/layout/process3"/>
    <dgm:cxn modelId="{644875A0-DC91-EC47-88C8-B1AFD8F33A0C}" type="presOf" srcId="{02DA1DA6-6B5A-224E-AB32-60F7BC47D8EB}" destId="{2CEE436B-EABB-A247-977B-714105F90B40}" srcOrd="0" destOrd="6" presId="urn:microsoft.com/office/officeart/2005/8/layout/process3"/>
    <dgm:cxn modelId="{47644FA4-8149-8C4B-A457-2F470D2651EF}" srcId="{B50DEA24-C694-B446-BABF-C8AC0FEF108C}" destId="{7E45AA12-AA12-3543-B89A-A8252EAD9E16}" srcOrd="0" destOrd="0" parTransId="{8404F620-2970-A141-B6D2-40C128B053AB}" sibTransId="{56D3FA16-07E8-304B-AAFA-1B154A6F5D66}"/>
    <dgm:cxn modelId="{6C269BAE-3777-5243-BA7D-0BF60A190B32}" srcId="{B50DEA24-C694-B446-BABF-C8AC0FEF108C}" destId="{A9A55735-CDF2-B748-BB42-48DEF7D07368}" srcOrd="3" destOrd="0" parTransId="{5BB03ECC-D72C-484E-BEB8-73D08BB08DB3}" sibTransId="{288D5E3D-5D58-6346-AA54-9142DA50F979}"/>
    <dgm:cxn modelId="{14CAA187-6E2D-B444-BB76-AE75EC13BE34}" type="presOf" srcId="{0BA3A16C-3A4A-0842-9B49-FDF455390678}" destId="{2CB93052-6259-DE47-BC8F-AA5BFAD63B3D}" srcOrd="0" destOrd="8" presId="urn:microsoft.com/office/officeart/2005/8/layout/process3"/>
    <dgm:cxn modelId="{7A974E08-9036-4940-9FD5-770F86188C8C}" type="presOf" srcId="{1282CD7E-5B11-2240-9C17-70CA9998AAE1}" destId="{2CEE436B-EABB-A247-977B-714105F90B40}" srcOrd="0" destOrd="7" presId="urn:microsoft.com/office/officeart/2005/8/layout/process3"/>
    <dgm:cxn modelId="{66F141B6-5003-784F-B245-8DE9F6852279}" type="presOf" srcId="{B1536A35-C6C0-5B49-BCFF-852FCD7AFDB5}" destId="{2CB93052-6259-DE47-BC8F-AA5BFAD63B3D}" srcOrd="0" destOrd="3" presId="urn:microsoft.com/office/officeart/2005/8/layout/process3"/>
    <dgm:cxn modelId="{E198D5ED-1599-EC4B-8CF4-FAC6600F3DAF}" srcId="{B50DEA24-C694-B446-BABF-C8AC0FEF108C}" destId="{02DA1DA6-6B5A-224E-AB32-60F7BC47D8EB}" srcOrd="6" destOrd="0" parTransId="{26932D77-F70A-3A49-BEF0-6FF5326C84C7}" sibTransId="{BFAC6B54-77F1-B74A-A683-C904629473A6}"/>
    <dgm:cxn modelId="{A1C87DC3-AD39-E94B-826B-6E9441A2A39E}" srcId="{F3EE89D3-5C90-C944-9001-B5A64053704A}" destId="{97E0CD3B-0B34-7A42-A94D-2811318858B7}" srcOrd="2" destOrd="0" parTransId="{D55748D4-7CAE-1B40-8EBD-5A4200BCCFB3}" sibTransId="{0B5BB841-59C6-C94C-A05E-EB980023796A}"/>
    <dgm:cxn modelId="{B6D7CED7-A064-CC4D-957F-E1C57EE054AD}" type="presOf" srcId="{E39A9570-45D4-AA46-82E8-CE8CF2730912}" destId="{2CEE436B-EABB-A247-977B-714105F90B40}" srcOrd="0" destOrd="5" presId="urn:microsoft.com/office/officeart/2005/8/layout/process3"/>
    <dgm:cxn modelId="{83B1843E-891D-C24F-9670-7EC0356A596C}" srcId="{B50DEA24-C694-B446-BABF-C8AC0FEF108C}" destId="{A5F1C5B2-BB03-BB44-951D-E482998E5216}" srcOrd="2" destOrd="0" parTransId="{27218786-1015-F84E-B5A7-27728566817F}" sibTransId="{293EF9AD-112B-334F-BC4B-4FDDBDC273E7}"/>
    <dgm:cxn modelId="{0776ED0C-715B-AC43-A2BC-CD507965F2DD}" type="presOf" srcId="{F3C59016-39DE-8848-B4E4-CC7497AE60C1}" destId="{ABFD8ED6-A341-2147-8060-847085AB501B}" srcOrd="0" destOrd="0" presId="urn:microsoft.com/office/officeart/2005/8/layout/process3"/>
    <dgm:cxn modelId="{0F8D3663-7658-8D4A-8B21-16359FCC3826}" srcId="{F3EE89D3-5C90-C944-9001-B5A64053704A}" destId="{869A2174-8FA2-374B-85AF-07501C197769}" srcOrd="0" destOrd="0" parTransId="{5A263F28-7A4D-494A-9EF6-73B922DE6193}" sibTransId="{5FB977BC-F6F5-6949-B3A6-56FC58ACDBCD}"/>
    <dgm:cxn modelId="{2E31EA7F-39F0-BB46-A29A-7974751D4282}" srcId="{B50DEA24-C694-B446-BABF-C8AC0FEF108C}" destId="{A05FEB1F-7923-BE48-9D9A-62D8E1273DD4}" srcOrd="1" destOrd="0" parTransId="{220AEC39-E72A-9144-A442-575F24288AF3}" sibTransId="{1E642665-C385-5B46-89F3-F2398C07031C}"/>
    <dgm:cxn modelId="{A9CE2526-A0F4-8C4E-BC15-1988BD1AAAB1}" srcId="{42EB6152-1B99-2C4F-87C7-A4F11D63F88F}" destId="{F3EE89D3-5C90-C944-9001-B5A64053704A}" srcOrd="1" destOrd="0" parTransId="{EAB058EE-E517-1E4A-9C20-259B6527194C}" sibTransId="{04F08D87-3550-7545-AE19-85BAC63531AF}"/>
    <dgm:cxn modelId="{0F33755C-0DAC-8E49-BCC0-3CD1925EB2D6}" srcId="{42EB6152-1B99-2C4F-87C7-A4F11D63F88F}" destId="{445EEE30-0075-514B-9B88-C430F4B6BC6A}" srcOrd="0" destOrd="0" parTransId="{628143EC-AE84-5143-9331-FC5C2376FC39}" sibTransId="{88268517-EFA9-254F-A199-FF910C2DD90C}"/>
    <dgm:cxn modelId="{30B3C81C-531F-AC42-BC08-4068B2C0F723}" srcId="{445EEE30-0075-514B-9B88-C430F4B6BC6A}" destId="{1FD7A316-82D9-034F-848C-82268A229116}" srcOrd="1" destOrd="0" parTransId="{2FBAD940-B21B-C240-8D56-D2004BCA02BE}" sibTransId="{15DD80C9-17D3-FF4D-A6F8-4A5A9DD4F0C1}"/>
    <dgm:cxn modelId="{F8267DA3-FB9C-CD4A-BCA8-F06AC3B7EFBC}" type="presOf" srcId="{445EEE30-0075-514B-9B88-C430F4B6BC6A}" destId="{2CB93052-6259-DE47-BC8F-AA5BFAD63B3D}" srcOrd="0" destOrd="0" presId="urn:microsoft.com/office/officeart/2005/8/layout/process3"/>
    <dgm:cxn modelId="{44448171-5BEE-A647-A817-94310173CD84}" srcId="{1960781F-0BCD-F340-B4B2-171C8B09ECD1}" destId="{D53748CD-8897-E040-831A-C836B3BE2DCE}" srcOrd="0" destOrd="0" parTransId="{042CB476-2BB8-6B44-BB27-644E0BA9BB35}" sibTransId="{F3C59016-39DE-8848-B4E4-CC7497AE60C1}"/>
    <dgm:cxn modelId="{4EABB6FD-F893-CB4F-B2A2-E2F4A03FAB46}" type="presOf" srcId="{42EB6152-1B99-2C4F-87C7-A4F11D63F88F}" destId="{0FD48ED0-C7A8-1B49-8518-42723B590F69}" srcOrd="1" destOrd="0" presId="urn:microsoft.com/office/officeart/2005/8/layout/process3"/>
    <dgm:cxn modelId="{01F866CB-480B-D24B-9E1B-3F688E7ED00E}" type="presOf" srcId="{1960781F-0BCD-F340-B4B2-171C8B09ECD1}" destId="{0642547C-4701-C349-A219-B747632D4114}" srcOrd="0" destOrd="0" presId="urn:microsoft.com/office/officeart/2005/8/layout/process3"/>
    <dgm:cxn modelId="{E6EBFB3B-0D5E-7948-868D-ED5A2C96E669}" srcId="{1960781F-0BCD-F340-B4B2-171C8B09ECD1}" destId="{42EB6152-1B99-2C4F-87C7-A4F11D63F88F}" srcOrd="2" destOrd="0" parTransId="{7C212BEF-91EA-CE4C-A318-5A703FE50452}" sibTransId="{4788E966-C213-334E-9E8E-AE2871477B60}"/>
    <dgm:cxn modelId="{D9C86810-4D6D-6B44-A581-40A5E95680D9}" srcId="{D53748CD-8897-E040-831A-C836B3BE2DCE}" destId="{CB200C7D-B987-8B4E-A2B0-0B2EB2A80BAE}" srcOrd="0" destOrd="0" parTransId="{ADE26A5A-BCB1-A543-9A04-67A7A9162E71}" sibTransId="{C5DC12D8-33F5-014F-A210-AC4712F1A50B}"/>
    <dgm:cxn modelId="{8137B990-63A0-FB4F-A969-375FF4583E8F}" type="presOf" srcId="{1FD7A316-82D9-034F-848C-82268A229116}" destId="{2CB93052-6259-DE47-BC8F-AA5BFAD63B3D}" srcOrd="0" destOrd="2" presId="urn:microsoft.com/office/officeart/2005/8/layout/process3"/>
    <dgm:cxn modelId="{DEEB5CA5-8F5E-874C-9748-1FDF32BF78FA}" type="presOf" srcId="{7E45AA12-AA12-3543-B89A-A8252EAD9E16}" destId="{2CEE436B-EABB-A247-977B-714105F90B40}" srcOrd="0" destOrd="0" presId="urn:microsoft.com/office/officeart/2005/8/layout/process3"/>
    <dgm:cxn modelId="{8474FB72-879B-3A44-AB5D-DCF37DEC3A88}" type="presOf" srcId="{42EB6152-1B99-2C4F-87C7-A4F11D63F88F}" destId="{4F6DF5E1-0A66-334C-A43F-D8159BF1EA0A}" srcOrd="0" destOrd="0" presId="urn:microsoft.com/office/officeart/2005/8/layout/process3"/>
    <dgm:cxn modelId="{F387ACA1-3D52-EA4B-8A8E-61D6284F609B}" srcId="{445EEE30-0075-514B-9B88-C430F4B6BC6A}" destId="{0D832390-5B76-D74D-AE2D-2ACE1713CC44}" srcOrd="0" destOrd="0" parTransId="{485B4294-1A69-4F48-BAB8-08F088B1948D}" sibTransId="{0D02907A-7C73-3F4A-98F4-822C1ED46EDB}"/>
    <dgm:cxn modelId="{0F2E1373-5433-E84F-991B-1C6C38B5D5C3}" srcId="{B50DEA24-C694-B446-BABF-C8AC0FEF108C}" destId="{F0C2141C-1149-8A44-BD34-EDD2EBFA6572}" srcOrd="4" destOrd="0" parTransId="{74F4D2A8-888A-8F41-B023-F4598690CA8C}" sibTransId="{D17E1132-D723-A442-9561-9334DBEFFE2C}"/>
    <dgm:cxn modelId="{4DEAFE16-521D-7C45-9C81-BE77AF7DC589}" type="presOf" srcId="{D53748CD-8897-E040-831A-C836B3BE2DCE}" destId="{591436ED-E1B5-D346-BEE7-562542EB7024}" srcOrd="0" destOrd="0" presId="urn:microsoft.com/office/officeart/2005/8/layout/process3"/>
    <dgm:cxn modelId="{776F8332-BB0C-2841-8F7C-62CED9C8355A}" type="presOf" srcId="{18082439-7374-CA43-8703-CC7E711F4107}" destId="{F34C364B-AB37-9A46-8AEA-E30943B5679B}" srcOrd="0" destOrd="0" presId="urn:microsoft.com/office/officeart/2005/8/layout/process3"/>
    <dgm:cxn modelId="{3DE6B315-4DFD-5A47-8259-95D898ED2998}" srcId="{B50DEA24-C694-B446-BABF-C8AC0FEF108C}" destId="{E39A9570-45D4-AA46-82E8-CE8CF2730912}" srcOrd="5" destOrd="0" parTransId="{504AC8DF-43DE-8B4F-8104-9FD7D1A25380}" sibTransId="{BE493CDC-0B13-3848-97B5-CB6651E9C640}"/>
    <dgm:cxn modelId="{4DEC16EF-DCA9-2A4E-B028-DC9BDC0EC318}" type="presOf" srcId="{A9A55735-CDF2-B748-BB42-48DEF7D07368}" destId="{2CEE436B-EABB-A247-977B-714105F90B40}" srcOrd="0" destOrd="3" presId="urn:microsoft.com/office/officeart/2005/8/layout/process3"/>
    <dgm:cxn modelId="{67DFF2AC-8E06-C045-9BC0-B9BF0E0F60AE}" srcId="{F3EE89D3-5C90-C944-9001-B5A64053704A}" destId="{BA368BCB-82B7-EB46-85B6-D050AC5BB4FC}" srcOrd="1" destOrd="0" parTransId="{E0D099CC-8134-244D-B103-96258DCBE401}" sibTransId="{96B1BB9A-B875-0248-BF6B-EDA39DBA5963}"/>
    <dgm:cxn modelId="{9D69664E-ECC1-D647-99BE-17A370880553}" type="presOf" srcId="{1A63BE8B-CB13-804D-9DF6-4090785BDF55}" destId="{7EA0CF5A-F507-564F-A7B4-3F21BC1B3B30}" srcOrd="0" destOrd="1" presId="urn:microsoft.com/office/officeart/2005/8/layout/process3"/>
    <dgm:cxn modelId="{41517BA7-5D5F-BF40-8C5F-9ECF002E1C7C}" type="presOf" srcId="{A05FEB1F-7923-BE48-9D9A-62D8E1273DD4}" destId="{2CEE436B-EABB-A247-977B-714105F90B40}" srcOrd="0" destOrd="1" presId="urn:microsoft.com/office/officeart/2005/8/layout/process3"/>
    <dgm:cxn modelId="{BFC2A62A-3921-5A47-8C3B-F08141F235E6}" type="presOf" srcId="{F0C2141C-1149-8A44-BD34-EDD2EBFA6572}" destId="{2CEE436B-EABB-A247-977B-714105F90B40}" srcOrd="0" destOrd="4" presId="urn:microsoft.com/office/officeart/2005/8/layout/process3"/>
    <dgm:cxn modelId="{C694306C-8749-2D41-B020-E4A45948C9B3}" type="presOf" srcId="{18082439-7374-CA43-8703-CC7E711F4107}" destId="{1D9E5979-8936-9B48-8337-DC0C5FE91DCE}" srcOrd="1" destOrd="0" presId="urn:microsoft.com/office/officeart/2005/8/layout/process3"/>
    <dgm:cxn modelId="{5422878D-7F93-AA41-9B20-F9E3F64FF21F}" srcId="{445EEE30-0075-514B-9B88-C430F4B6BC6A}" destId="{B1536A35-C6C0-5B49-BCFF-852FCD7AFDB5}" srcOrd="2" destOrd="0" parTransId="{D6769D38-9B9C-7240-97B9-C7CBC03663D1}" sibTransId="{4C3FA009-73D9-2740-9612-832FCC6FBE6E}"/>
    <dgm:cxn modelId="{50EAF636-6268-544E-963A-2E5B428FE81E}" type="presOf" srcId="{B50DEA24-C694-B446-BABF-C8AC0FEF108C}" destId="{44810136-2E28-B345-B47A-EA065EF0F8C4}" srcOrd="1" destOrd="0" presId="urn:microsoft.com/office/officeart/2005/8/layout/process3"/>
    <dgm:cxn modelId="{2A7B9FFC-78F7-EF4B-8436-DDB991CD0B83}" type="presOf" srcId="{97E0CD3B-0B34-7A42-A94D-2811318858B7}" destId="{2CB93052-6259-DE47-BC8F-AA5BFAD63B3D}" srcOrd="0" destOrd="7" presId="urn:microsoft.com/office/officeart/2005/8/layout/process3"/>
    <dgm:cxn modelId="{C0A246E7-3CD4-9748-BF3D-87642CF78654}" srcId="{F3EE89D3-5C90-C944-9001-B5A64053704A}" destId="{0BA3A16C-3A4A-0842-9B49-FDF455390678}" srcOrd="3" destOrd="0" parTransId="{C9D897B1-E6F3-DF4B-A895-53E29D11B3AF}" sibTransId="{C050E84A-B822-884F-B8BC-AC49A20ECB85}"/>
    <dgm:cxn modelId="{E812DD91-FA25-A24A-851C-1E15EC791497}" type="presOf" srcId="{BA368BCB-82B7-EB46-85B6-D050AC5BB4FC}" destId="{2CB93052-6259-DE47-BC8F-AA5BFAD63B3D}" srcOrd="0" destOrd="6" presId="urn:microsoft.com/office/officeart/2005/8/layout/process3"/>
    <dgm:cxn modelId="{99083A8D-30A8-3F4D-9CD6-FE003BEA7997}" type="presParOf" srcId="{0642547C-4701-C349-A219-B747632D4114}" destId="{9316DE2A-0585-CE4C-A88E-70F7A0662426}" srcOrd="0" destOrd="0" presId="urn:microsoft.com/office/officeart/2005/8/layout/process3"/>
    <dgm:cxn modelId="{3E9EF398-1368-E747-8C17-2FCFFDC0786B}" type="presParOf" srcId="{9316DE2A-0585-CE4C-A88E-70F7A0662426}" destId="{591436ED-E1B5-D346-BEE7-562542EB7024}" srcOrd="0" destOrd="0" presId="urn:microsoft.com/office/officeart/2005/8/layout/process3"/>
    <dgm:cxn modelId="{AED8DCC6-DA11-0745-8CED-AD6BA8504CEA}" type="presParOf" srcId="{9316DE2A-0585-CE4C-A88E-70F7A0662426}" destId="{913E9A94-417D-0B4D-9AFF-A240F64E89E4}" srcOrd="1" destOrd="0" presId="urn:microsoft.com/office/officeart/2005/8/layout/process3"/>
    <dgm:cxn modelId="{4818F675-2389-604B-9340-CCD27C637B98}" type="presParOf" srcId="{9316DE2A-0585-CE4C-A88E-70F7A0662426}" destId="{7EA0CF5A-F507-564F-A7B4-3F21BC1B3B30}" srcOrd="2" destOrd="0" presId="urn:microsoft.com/office/officeart/2005/8/layout/process3"/>
    <dgm:cxn modelId="{2D500275-5F61-5F49-8703-BD53FD37961A}" type="presParOf" srcId="{0642547C-4701-C349-A219-B747632D4114}" destId="{ABFD8ED6-A341-2147-8060-847085AB501B}" srcOrd="1" destOrd="0" presId="urn:microsoft.com/office/officeart/2005/8/layout/process3"/>
    <dgm:cxn modelId="{EC5FD3FA-FD3C-7843-9D86-A7852A42D673}" type="presParOf" srcId="{ABFD8ED6-A341-2147-8060-847085AB501B}" destId="{5335EFF2-07B3-D243-894E-2DAC227571B7}" srcOrd="0" destOrd="0" presId="urn:microsoft.com/office/officeart/2005/8/layout/process3"/>
    <dgm:cxn modelId="{A5BBED6C-B11E-AB4A-BCDA-31A0F08BA754}" type="presParOf" srcId="{0642547C-4701-C349-A219-B747632D4114}" destId="{6C71D0C7-6143-2D4D-A45A-AD3BD1EF1502}" srcOrd="2" destOrd="0" presId="urn:microsoft.com/office/officeart/2005/8/layout/process3"/>
    <dgm:cxn modelId="{0A8899A1-BA44-CD45-98F3-A347F35CCFF9}" type="presParOf" srcId="{6C71D0C7-6143-2D4D-A45A-AD3BD1EF1502}" destId="{79C61536-FA95-C54A-87C9-BC0929EBE17B}" srcOrd="0" destOrd="0" presId="urn:microsoft.com/office/officeart/2005/8/layout/process3"/>
    <dgm:cxn modelId="{976842AB-31F8-0A43-9AAE-69AFF63339B1}" type="presParOf" srcId="{6C71D0C7-6143-2D4D-A45A-AD3BD1EF1502}" destId="{44810136-2E28-B345-B47A-EA065EF0F8C4}" srcOrd="1" destOrd="0" presId="urn:microsoft.com/office/officeart/2005/8/layout/process3"/>
    <dgm:cxn modelId="{AA82C48B-3B13-484F-B0D2-763E64841067}" type="presParOf" srcId="{6C71D0C7-6143-2D4D-A45A-AD3BD1EF1502}" destId="{2CEE436B-EABB-A247-977B-714105F90B40}" srcOrd="2" destOrd="0" presId="urn:microsoft.com/office/officeart/2005/8/layout/process3"/>
    <dgm:cxn modelId="{E8CE861C-6ABE-8843-AE2E-4CE3145DE3CA}" type="presParOf" srcId="{0642547C-4701-C349-A219-B747632D4114}" destId="{F34C364B-AB37-9A46-8AEA-E30943B5679B}" srcOrd="3" destOrd="0" presId="urn:microsoft.com/office/officeart/2005/8/layout/process3"/>
    <dgm:cxn modelId="{5BFE949E-FC01-FB4F-A19B-7A4FF1F44DE4}" type="presParOf" srcId="{F34C364B-AB37-9A46-8AEA-E30943B5679B}" destId="{1D9E5979-8936-9B48-8337-DC0C5FE91DCE}" srcOrd="0" destOrd="0" presId="urn:microsoft.com/office/officeart/2005/8/layout/process3"/>
    <dgm:cxn modelId="{9B336B43-29D7-6144-AB2C-91F18AB93AB2}" type="presParOf" srcId="{0642547C-4701-C349-A219-B747632D4114}" destId="{0CC9524F-5761-2F4F-A375-9ABDAA619AED}" srcOrd="4" destOrd="0" presId="urn:microsoft.com/office/officeart/2005/8/layout/process3"/>
    <dgm:cxn modelId="{6E46AC79-EB70-5247-9FE1-F7B661539C16}" type="presParOf" srcId="{0CC9524F-5761-2F4F-A375-9ABDAA619AED}" destId="{4F6DF5E1-0A66-334C-A43F-D8159BF1EA0A}" srcOrd="0" destOrd="0" presId="urn:microsoft.com/office/officeart/2005/8/layout/process3"/>
    <dgm:cxn modelId="{F46EF0B5-55A9-834D-A09D-7C04319BBA2B}" type="presParOf" srcId="{0CC9524F-5761-2F4F-A375-9ABDAA619AED}" destId="{0FD48ED0-C7A8-1B49-8518-42723B590F69}" srcOrd="1" destOrd="0" presId="urn:microsoft.com/office/officeart/2005/8/layout/process3"/>
    <dgm:cxn modelId="{AD35CEFE-1029-1746-996A-1D231DD110E7}" type="presParOf" srcId="{0CC9524F-5761-2F4F-A375-9ABDAA619AED}" destId="{2CB93052-6259-DE47-BC8F-AA5BFAD63B3D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3E9A94-417D-0B4D-9AFF-A240F64E89E4}">
      <dsp:nvSpPr>
        <dsp:cNvPr id="0" name=""/>
        <dsp:cNvSpPr/>
      </dsp:nvSpPr>
      <dsp:spPr>
        <a:xfrm>
          <a:off x="5089" y="196343"/>
          <a:ext cx="2314122" cy="8208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Cleaning</a:t>
          </a:r>
          <a:endParaRPr lang="en-US" sz="1900" kern="1200" dirty="0"/>
        </a:p>
      </dsp:txBody>
      <dsp:txXfrm>
        <a:off x="5089" y="196343"/>
        <a:ext cx="2314122" cy="547200"/>
      </dsp:txXfrm>
    </dsp:sp>
    <dsp:sp modelId="{7EA0CF5A-F507-564F-A7B4-3F21BC1B3B30}">
      <dsp:nvSpPr>
        <dsp:cNvPr id="0" name=""/>
        <dsp:cNvSpPr/>
      </dsp:nvSpPr>
      <dsp:spPr>
        <a:xfrm>
          <a:off x="479066" y="743543"/>
          <a:ext cx="2314122" cy="34114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Changing or Eliminating invalid </a:t>
          </a:r>
          <a:r>
            <a:rPr lang="en-US" sz="1900" kern="1200" dirty="0" err="1" smtClean="0"/>
            <a:t>datapoints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Evaluating Outliers (3 </a:t>
          </a:r>
          <a:r>
            <a:rPr lang="en-US" sz="1900" kern="1200" dirty="0" err="1" smtClean="0"/>
            <a:t>std</a:t>
          </a:r>
          <a:r>
            <a:rPr lang="en-US" sz="1900" kern="1200" dirty="0" smtClean="0"/>
            <a:t> beyond projected fare)</a:t>
          </a:r>
          <a:endParaRPr lang="en-US" sz="1900" kern="1200" dirty="0"/>
        </a:p>
      </dsp:txBody>
      <dsp:txXfrm>
        <a:off x="546844" y="811321"/>
        <a:ext cx="2178566" cy="3275894"/>
      </dsp:txXfrm>
    </dsp:sp>
    <dsp:sp modelId="{ABFD8ED6-A341-2147-8060-847085AB501B}">
      <dsp:nvSpPr>
        <dsp:cNvPr id="0" name=""/>
        <dsp:cNvSpPr/>
      </dsp:nvSpPr>
      <dsp:spPr>
        <a:xfrm>
          <a:off x="2670024" y="181869"/>
          <a:ext cx="743722" cy="5761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2670024" y="297099"/>
        <a:ext cx="570877" cy="345689"/>
      </dsp:txXfrm>
    </dsp:sp>
    <dsp:sp modelId="{44810136-2E28-B345-B47A-EA065EF0F8C4}">
      <dsp:nvSpPr>
        <dsp:cNvPr id="0" name=""/>
        <dsp:cNvSpPr/>
      </dsp:nvSpPr>
      <dsp:spPr>
        <a:xfrm>
          <a:off x="3722462" y="196343"/>
          <a:ext cx="2314122" cy="8208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Feature Engineering </a:t>
          </a:r>
          <a:endParaRPr lang="en-US" sz="1900" kern="1200" dirty="0"/>
        </a:p>
      </dsp:txBody>
      <dsp:txXfrm>
        <a:off x="3722462" y="196343"/>
        <a:ext cx="2314122" cy="547200"/>
      </dsp:txXfrm>
    </dsp:sp>
    <dsp:sp modelId="{2CEE436B-EABB-A247-977B-714105F90B40}">
      <dsp:nvSpPr>
        <dsp:cNvPr id="0" name=""/>
        <dsp:cNvSpPr/>
      </dsp:nvSpPr>
      <dsp:spPr>
        <a:xfrm>
          <a:off x="4196439" y="743543"/>
          <a:ext cx="2314122" cy="34114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Date Data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Airport Trips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Speed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Hour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Projected Fare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Fare Difference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Tipped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>
              <a:solidFill>
                <a:schemeClr val="bg2"/>
              </a:solidFill>
            </a:rPr>
            <a:t>Tip Percent (Dependent variable) </a:t>
          </a:r>
          <a:endParaRPr lang="en-US" sz="1900" kern="1200" dirty="0">
            <a:solidFill>
              <a:schemeClr val="bg2"/>
            </a:solidFill>
          </a:endParaRPr>
        </a:p>
      </dsp:txBody>
      <dsp:txXfrm>
        <a:off x="4264217" y="811321"/>
        <a:ext cx="2178566" cy="3275894"/>
      </dsp:txXfrm>
    </dsp:sp>
    <dsp:sp modelId="{F34C364B-AB37-9A46-8AEA-E30943B5679B}">
      <dsp:nvSpPr>
        <dsp:cNvPr id="0" name=""/>
        <dsp:cNvSpPr/>
      </dsp:nvSpPr>
      <dsp:spPr>
        <a:xfrm>
          <a:off x="6387397" y="181869"/>
          <a:ext cx="743722" cy="57614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6387397" y="297099"/>
        <a:ext cx="570877" cy="345689"/>
      </dsp:txXfrm>
    </dsp:sp>
    <dsp:sp modelId="{0FD48ED0-C7A8-1B49-8518-42723B590F69}">
      <dsp:nvSpPr>
        <dsp:cNvPr id="0" name=""/>
        <dsp:cNvSpPr/>
      </dsp:nvSpPr>
      <dsp:spPr>
        <a:xfrm>
          <a:off x="7439835" y="196343"/>
          <a:ext cx="2314122" cy="8208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Modeling</a:t>
          </a:r>
          <a:endParaRPr lang="en-US" sz="1900" kern="1200" dirty="0"/>
        </a:p>
      </dsp:txBody>
      <dsp:txXfrm>
        <a:off x="7439835" y="196343"/>
        <a:ext cx="2314122" cy="547200"/>
      </dsp:txXfrm>
    </dsp:sp>
    <dsp:sp modelId="{2CB93052-6259-DE47-BC8F-AA5BFAD63B3D}">
      <dsp:nvSpPr>
        <dsp:cNvPr id="0" name=""/>
        <dsp:cNvSpPr/>
      </dsp:nvSpPr>
      <dsp:spPr>
        <a:xfrm>
          <a:off x="7913812" y="743543"/>
          <a:ext cx="2314122" cy="34114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Classifier:</a:t>
          </a:r>
          <a:endParaRPr lang="en-US" sz="1900" kern="1200" dirty="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Logistic</a:t>
          </a:r>
          <a:endParaRPr lang="en-US" sz="1900" kern="1200" dirty="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Naïve Bayes</a:t>
          </a:r>
          <a:endParaRPr lang="en-US" sz="1900" kern="1200" dirty="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Ensemble Trees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err="1" smtClean="0"/>
            <a:t>Regressor</a:t>
          </a:r>
          <a:r>
            <a:rPr lang="en-US" sz="1900" kern="1200" dirty="0" smtClean="0"/>
            <a:t>:</a:t>
          </a:r>
          <a:endParaRPr lang="en-US" sz="1900" kern="1200" dirty="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Linear</a:t>
          </a:r>
          <a:endParaRPr lang="en-US" sz="1900" kern="1200" dirty="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smtClean="0"/>
            <a:t>Random Forests</a:t>
          </a:r>
          <a:endParaRPr lang="en-US" sz="1900" kern="1200" dirty="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err="1" smtClean="0"/>
            <a:t>XGBoost</a:t>
          </a:r>
          <a:endParaRPr lang="en-US" sz="1900" kern="1200" dirty="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 dirty="0"/>
        </a:p>
      </dsp:txBody>
      <dsp:txXfrm>
        <a:off x="7981590" y="811321"/>
        <a:ext cx="2178566" cy="32758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jp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E75D7E-9641-0C4D-B029-898F1274FA35}" type="datetimeFigureOut">
              <a:rPr lang="en-US" smtClean="0"/>
              <a:t>10/18/17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77BDCF-443F-CD47-94F9-2B8E2985D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1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10/18/17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Capital 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Green Cab Challenge By Leang Chaing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958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824870" y="365125"/>
            <a:ext cx="4903304" cy="622391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4591687" cy="4351338"/>
          </a:xfrm>
        </p:spPr>
        <p:txBody>
          <a:bodyPr/>
          <a:lstStyle/>
          <a:p>
            <a:pPr lvl="1"/>
            <a:r>
              <a:rPr lang="en-US" dirty="0" err="1" smtClean="0"/>
              <a:t>XGBoost</a:t>
            </a:r>
            <a:r>
              <a:rPr lang="en-US" dirty="0" smtClean="0"/>
              <a:t> best performing classifier</a:t>
            </a:r>
          </a:p>
          <a:p>
            <a:pPr lvl="1"/>
            <a:r>
              <a:rPr lang="en-US" dirty="0" smtClean="0"/>
              <a:t>Hyper-Parameters optimized for tree count &amp; L2 regularization</a:t>
            </a:r>
          </a:p>
          <a:p>
            <a:pPr lvl="1"/>
            <a:r>
              <a:rPr lang="en-US" dirty="0" smtClean="0"/>
              <a:t>Results cross-validated &amp; tested against holdout</a:t>
            </a:r>
          </a:p>
          <a:p>
            <a:pPr lvl="1"/>
            <a:r>
              <a:rPr lang="en-US" dirty="0" smtClean="0"/>
              <a:t>Result:</a:t>
            </a:r>
          </a:p>
          <a:p>
            <a:pPr lvl="2"/>
            <a:r>
              <a:rPr lang="en-US" dirty="0" smtClean="0"/>
              <a:t>.956 AUC</a:t>
            </a:r>
          </a:p>
          <a:p>
            <a:pPr lvl="2"/>
            <a:r>
              <a:rPr lang="en-US" dirty="0" smtClean="0"/>
              <a:t>.94 F1 Score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232" y="476506"/>
            <a:ext cx="3842579" cy="27674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2422" y="3259150"/>
            <a:ext cx="46482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55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267200" y="2171139"/>
            <a:ext cx="7720219" cy="366031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 Classifier </a:t>
            </a:r>
            <a:r>
              <a:rPr lang="mr-IN" dirty="0" smtClean="0"/>
              <a:t>–</a:t>
            </a:r>
            <a:r>
              <a:rPr lang="en-US" dirty="0" smtClean="0"/>
              <a:t> Best Predictors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671" y="1843543"/>
            <a:ext cx="3531512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Payment type (Credit Cards)</a:t>
            </a:r>
          </a:p>
          <a:p>
            <a:r>
              <a:rPr lang="en-US" dirty="0" smtClean="0"/>
              <a:t>Log(Rate)</a:t>
            </a:r>
          </a:p>
          <a:p>
            <a:r>
              <a:rPr lang="en-US" dirty="0" smtClean="0"/>
              <a:t>Hour of the Day</a:t>
            </a:r>
          </a:p>
          <a:p>
            <a:endParaRPr lang="en-US" dirty="0"/>
          </a:p>
          <a:p>
            <a:r>
              <a:rPr lang="en-US" dirty="0" smtClean="0"/>
              <a:t>High proportion of tippers paying by CC suggests reporting bias vs difference in behavior i.e. cabbies not reporting cash tips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2206976"/>
            <a:ext cx="7614202" cy="362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20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 </a:t>
            </a:r>
            <a:r>
              <a:rPr lang="en-US" dirty="0" err="1" smtClean="0"/>
              <a:t>Regressor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711687" y="2199860"/>
            <a:ext cx="6334539" cy="29949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95930" y="1785869"/>
            <a:ext cx="4591687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err="1" smtClean="0"/>
              <a:t>XGBoost</a:t>
            </a:r>
            <a:r>
              <a:rPr lang="en-US" dirty="0" smtClean="0"/>
              <a:t> best performing </a:t>
            </a:r>
            <a:r>
              <a:rPr lang="en-US" dirty="0" err="1" smtClean="0"/>
              <a:t>Regressor</a:t>
            </a:r>
            <a:endParaRPr lang="en-US" dirty="0" smtClean="0"/>
          </a:p>
          <a:p>
            <a:pPr lvl="1"/>
            <a:r>
              <a:rPr lang="en-US" dirty="0" smtClean="0"/>
              <a:t>Hyper-Parameters optimized for tree count, learning rate &amp; L2 regularization</a:t>
            </a:r>
          </a:p>
          <a:p>
            <a:pPr lvl="1"/>
            <a:r>
              <a:rPr lang="en-US" dirty="0" smtClean="0"/>
              <a:t>Results cross-validated &amp; tested against holdout</a:t>
            </a:r>
          </a:p>
          <a:p>
            <a:pPr lvl="1"/>
            <a:r>
              <a:rPr lang="en-US" dirty="0" smtClean="0"/>
              <a:t>Result:</a:t>
            </a:r>
          </a:p>
          <a:p>
            <a:pPr lvl="2"/>
            <a:r>
              <a:rPr lang="en-US" dirty="0"/>
              <a:t>0</a:t>
            </a:r>
            <a:r>
              <a:rPr lang="fi-FI" dirty="0" smtClean="0"/>
              <a:t>.00258 MSE</a:t>
            </a:r>
          </a:p>
          <a:p>
            <a:pPr lvl="1"/>
            <a:r>
              <a:rPr lang="fi-FI" dirty="0" smtClean="0"/>
              <a:t>Top </a:t>
            </a:r>
            <a:r>
              <a:rPr lang="fi-FI" dirty="0" err="1" smtClean="0"/>
              <a:t>predictors</a:t>
            </a:r>
            <a:r>
              <a:rPr lang="fi-FI" dirty="0" smtClean="0"/>
              <a:t>:</a:t>
            </a:r>
          </a:p>
          <a:p>
            <a:pPr lvl="2"/>
            <a:r>
              <a:rPr lang="fi-FI" dirty="0" err="1" smtClean="0"/>
              <a:t>Fare_Difference</a:t>
            </a:r>
            <a:endParaRPr lang="fi-FI" dirty="0" smtClean="0"/>
          </a:p>
          <a:p>
            <a:pPr lvl="2"/>
            <a:r>
              <a:rPr lang="fi-FI" dirty="0" err="1" smtClean="0"/>
              <a:t>Log</a:t>
            </a:r>
            <a:r>
              <a:rPr lang="fi-FI" dirty="0" smtClean="0"/>
              <a:t>(</a:t>
            </a:r>
            <a:r>
              <a:rPr lang="fi-FI" dirty="0" err="1" smtClean="0"/>
              <a:t>Rate</a:t>
            </a:r>
            <a:r>
              <a:rPr lang="fi-FI" dirty="0" smtClean="0"/>
              <a:t>)</a:t>
            </a:r>
          </a:p>
          <a:p>
            <a:pPr lvl="2"/>
            <a:r>
              <a:rPr lang="fi-FI" dirty="0" err="1" smtClean="0"/>
              <a:t>Projected</a:t>
            </a:r>
            <a:r>
              <a:rPr lang="fi-FI" dirty="0" smtClean="0"/>
              <a:t> </a:t>
            </a:r>
            <a:r>
              <a:rPr lang="fi-FI" dirty="0" err="1" smtClean="0"/>
              <a:t>Fare</a:t>
            </a:r>
            <a:endParaRPr lang="fi-FI" dirty="0" smtClean="0"/>
          </a:p>
          <a:p>
            <a:pPr lvl="2"/>
            <a:endParaRPr lang="fi-FI" dirty="0" smtClean="0"/>
          </a:p>
          <a:p>
            <a:pPr lvl="1"/>
            <a:r>
              <a:rPr lang="fi-FI" sz="2600" b="1" dirty="0" err="1" smtClean="0"/>
              <a:t>Combined</a:t>
            </a:r>
            <a:r>
              <a:rPr lang="fi-FI" sz="2600" b="1" dirty="0" smtClean="0"/>
              <a:t> </a:t>
            </a:r>
            <a:r>
              <a:rPr lang="fi-FI" sz="2600" b="1" dirty="0" err="1" smtClean="0"/>
              <a:t>models</a:t>
            </a:r>
            <a:r>
              <a:rPr lang="fi-FI" sz="2600" b="1" dirty="0" smtClean="0"/>
              <a:t>: </a:t>
            </a:r>
          </a:p>
          <a:p>
            <a:pPr lvl="2"/>
            <a:r>
              <a:rPr lang="fi-FI" sz="2600" b="1" dirty="0" smtClean="0"/>
              <a:t>0.0029 MSE</a:t>
            </a:r>
          </a:p>
          <a:p>
            <a:pPr lvl="2"/>
            <a:r>
              <a:rPr lang="fi-FI" sz="2600" b="1" dirty="0" smtClean="0"/>
              <a:t>.63 R^2</a:t>
            </a:r>
          </a:p>
          <a:p>
            <a:pPr lvl="2"/>
            <a:endParaRPr lang="fi-FI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1687" y="2199860"/>
            <a:ext cx="6231769" cy="2994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833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 the future, I could improve this model through a variety of ways:</a:t>
            </a:r>
          </a:p>
          <a:p>
            <a:pPr lvl="1"/>
            <a:r>
              <a:rPr lang="en-US" dirty="0" smtClean="0"/>
              <a:t>SVM </a:t>
            </a:r>
            <a:r>
              <a:rPr lang="en-US" dirty="0"/>
              <a:t>&amp; Neural Nets - SVM performs well with outlier data which I could incorporate into a future </a:t>
            </a:r>
            <a:r>
              <a:rPr lang="en-US" dirty="0" err="1"/>
              <a:t>regressor</a:t>
            </a:r>
            <a:r>
              <a:rPr lang="en-US" dirty="0"/>
              <a:t>. In addition, NNs are great at learning feature interactions so could detect a significant new feature that would improve the model. </a:t>
            </a:r>
          </a:p>
          <a:p>
            <a:pPr lvl="1"/>
            <a:r>
              <a:rPr lang="en-US" dirty="0" smtClean="0"/>
              <a:t>Stacking </a:t>
            </a:r>
            <a:r>
              <a:rPr lang="en-US" dirty="0"/>
              <a:t>models together - I could build out the various </a:t>
            </a:r>
            <a:r>
              <a:rPr lang="en-US" dirty="0" err="1"/>
              <a:t>regressors</a:t>
            </a:r>
            <a:r>
              <a:rPr lang="en-US" dirty="0"/>
              <a:t> tested and stack all the models together to create an ensemble model with lowered variance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 </a:t>
            </a:r>
            <a:r>
              <a:rPr lang="en-US" dirty="0"/>
              <a:t>In addition, I could build out a regression model without any outliers to stack into the main model, which should reduce the overestimation in my model.</a:t>
            </a:r>
          </a:p>
          <a:p>
            <a:pPr lvl="1"/>
            <a:r>
              <a:rPr lang="en-US" dirty="0" smtClean="0"/>
              <a:t>Pull </a:t>
            </a:r>
            <a:r>
              <a:rPr lang="en-US" dirty="0"/>
              <a:t>in relevant </a:t>
            </a:r>
            <a:r>
              <a:rPr lang="en-US" dirty="0" smtClean="0"/>
              <a:t>geo-data -  </a:t>
            </a:r>
            <a:r>
              <a:rPr lang="en-US" dirty="0"/>
              <a:t>I </a:t>
            </a:r>
            <a:r>
              <a:rPr lang="en-US" dirty="0" smtClean="0"/>
              <a:t>hit </a:t>
            </a:r>
            <a:r>
              <a:rPr lang="en-US" dirty="0"/>
              <a:t>some roadblocks </a:t>
            </a:r>
            <a:r>
              <a:rPr lang="en-US" dirty="0" smtClean="0"/>
              <a:t>due to computation </a:t>
            </a:r>
            <a:r>
              <a:rPr lang="en-US" dirty="0"/>
              <a:t>and rate </a:t>
            </a:r>
            <a:r>
              <a:rPr lang="en-US" dirty="0" smtClean="0"/>
              <a:t>limiting. Neighborhoods </a:t>
            </a:r>
            <a:r>
              <a:rPr lang="en-US" dirty="0"/>
              <a:t>could have a significant impact on tip percentage. </a:t>
            </a:r>
            <a:r>
              <a:rPr lang="en-US" dirty="0"/>
              <a:t>P</a:t>
            </a:r>
            <a:r>
              <a:rPr lang="en-US" dirty="0" smtClean="0"/>
              <a:t>ickups/</a:t>
            </a:r>
            <a:r>
              <a:rPr lang="en-US" dirty="0" err="1" smtClean="0"/>
              <a:t>dropoffs</a:t>
            </a:r>
            <a:r>
              <a:rPr lang="en-US" dirty="0" smtClean="0"/>
              <a:t> </a:t>
            </a:r>
            <a:r>
              <a:rPr lang="en-US" dirty="0"/>
              <a:t>at </a:t>
            </a:r>
            <a:r>
              <a:rPr lang="en-US" dirty="0" smtClean="0"/>
              <a:t>restaurant/bar-dense </a:t>
            </a:r>
            <a:r>
              <a:rPr lang="en-US" dirty="0"/>
              <a:t>neighborhoods late at night have higher </a:t>
            </a:r>
            <a:r>
              <a:rPr lang="en-US" dirty="0" smtClean="0"/>
              <a:t>reported tipping rates either due to increased usage of credit cards or an inebriation effect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476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Anomaly Detection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Anomaly detector </a:t>
            </a:r>
            <a:r>
              <a:rPr lang="en-US" dirty="0" smtClean="0"/>
              <a:t>can </a:t>
            </a:r>
            <a:r>
              <a:rPr lang="en-US" dirty="0"/>
              <a:t>detect </a:t>
            </a:r>
            <a:r>
              <a:rPr lang="en-US" dirty="0" smtClean="0"/>
              <a:t>cases of very lengthy </a:t>
            </a:r>
            <a:r>
              <a:rPr lang="en-US" dirty="0"/>
              <a:t>and expensive cash </a:t>
            </a:r>
            <a:r>
              <a:rPr lang="en-US" dirty="0" smtClean="0"/>
              <a:t>trips that aren’t necessarily due to far distances.</a:t>
            </a:r>
          </a:p>
          <a:p>
            <a:pPr lvl="1"/>
            <a:r>
              <a:rPr lang="en-US" dirty="0" smtClean="0"/>
              <a:t>Detector can be used to filter out these outliers in future data sets or detect drivers who choose suboptimal routes or horrible traffic occurrences.  </a:t>
            </a:r>
            <a:endParaRPr lang="en-US" dirty="0"/>
          </a:p>
          <a:p>
            <a:r>
              <a:rPr lang="en-US" dirty="0" smtClean="0"/>
              <a:t>Attempted to create a model to detect potential fraudulent records found in data </a:t>
            </a:r>
            <a:r>
              <a:rPr lang="mr-IN" dirty="0" smtClean="0"/>
              <a:t>–</a:t>
            </a:r>
            <a:r>
              <a:rPr lang="en-US" dirty="0" smtClean="0"/>
              <a:t> models could not predict presumed cases of fraud.</a:t>
            </a:r>
            <a:endParaRPr lang="en-US" dirty="0"/>
          </a:p>
          <a:p>
            <a:r>
              <a:rPr lang="en-US" dirty="0" smtClean="0"/>
              <a:t>Unsuccessfully attempted to cluster anomalies to further evaluate similarities between anomalies due to low number of clusters.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369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62191" y="2743199"/>
            <a:ext cx="5731374" cy="2133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dirty="0" smtClean="0"/>
              <a:t>Thank You!</a:t>
            </a:r>
          </a:p>
          <a:p>
            <a:pPr marL="0" indent="0" algn="ctr">
              <a:buNone/>
            </a:pPr>
            <a:r>
              <a:rPr lang="en-US" sz="4000" dirty="0" smtClean="0"/>
              <a:t>Leang Chaing</a:t>
            </a:r>
          </a:p>
          <a:p>
            <a:pPr marL="0" indent="0" algn="ctr">
              <a:buNone/>
            </a:pPr>
            <a:endParaRPr lang="en-US" sz="6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0582" y="1314174"/>
            <a:ext cx="4715565" cy="471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208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NYC Taxi &amp; Limousine Commission</a:t>
            </a:r>
          </a:p>
          <a:p>
            <a:r>
              <a:rPr lang="en-US" dirty="0" smtClean="0"/>
              <a:t>Green Cab Data (Outer Borough Pickups Only)</a:t>
            </a:r>
          </a:p>
          <a:p>
            <a:r>
              <a:rPr lang="en-US" dirty="0" smtClean="0"/>
              <a:t>September 2015</a:t>
            </a:r>
          </a:p>
          <a:p>
            <a:r>
              <a:rPr lang="en-US" dirty="0" smtClean="0"/>
              <a:t>1,494,926 trips</a:t>
            </a:r>
          </a:p>
          <a:p>
            <a:r>
              <a:rPr lang="en-US" dirty="0" smtClean="0"/>
              <a:t>21 Fields (</a:t>
            </a:r>
            <a:r>
              <a:rPr lang="en-US" dirty="0" err="1" smtClean="0"/>
              <a:t>datetime</a:t>
            </a:r>
            <a:r>
              <a:rPr lang="en-US" dirty="0" smtClean="0"/>
              <a:t>, payment type, passenger count, trip distance, latitude/longitude, tip, total fare, etc.)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061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396948" y="1834100"/>
            <a:ext cx="6285614" cy="464629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5567955" y="1974974"/>
            <a:ext cx="5943600" cy="1953895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6507038" y="3928869"/>
            <a:ext cx="3744686" cy="25515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of Trip Distance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20270" y="2006378"/>
            <a:ext cx="4453486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Trip </a:t>
            </a:r>
            <a:r>
              <a:rPr lang="en-US" dirty="0"/>
              <a:t>distance has a long right </a:t>
            </a:r>
            <a:r>
              <a:rPr lang="en-US" dirty="0" smtClean="0"/>
              <a:t>tail with a mean higher than a median. </a:t>
            </a:r>
            <a:r>
              <a:rPr lang="en-US" dirty="0"/>
              <a:t>Values have a lower boundary at 0, </a:t>
            </a:r>
            <a:r>
              <a:rPr lang="en-US" dirty="0" smtClean="0"/>
              <a:t>(distance </a:t>
            </a:r>
            <a:r>
              <a:rPr lang="en-US" dirty="0"/>
              <a:t>can't be </a:t>
            </a:r>
            <a:r>
              <a:rPr lang="en-US" dirty="0" smtClean="0"/>
              <a:t>negative). </a:t>
            </a:r>
          </a:p>
          <a:p>
            <a:r>
              <a:rPr lang="en-US" dirty="0" smtClean="0"/>
              <a:t>Plotting out the trip distance without outliers (&gt; 3STDs) shows a lognormal distribution.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6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Average Hourly Trip Distance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96657" y="1526589"/>
            <a:ext cx="8284534" cy="380482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3723986" y="1627091"/>
            <a:ext cx="7889062" cy="3704319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9466" y="1526589"/>
            <a:ext cx="2044238" cy="512535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458817" y="5451618"/>
            <a:ext cx="3856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Jumps in </a:t>
            </a:r>
            <a:r>
              <a:rPr lang="en-US" dirty="0"/>
              <a:t>average distance traveled </a:t>
            </a:r>
            <a:r>
              <a:rPr lang="en-US" dirty="0" smtClean="0"/>
              <a:t>from </a:t>
            </a:r>
            <a:r>
              <a:rPr lang="en-US" dirty="0"/>
              <a:t>4-6 </a:t>
            </a:r>
            <a:r>
              <a:rPr lang="en-US" dirty="0" smtClean="0"/>
              <a:t>AM probably </a:t>
            </a:r>
            <a:r>
              <a:rPr lang="en-US" dirty="0"/>
              <a:t>due to business travelers going to the airport to catch an early morning </a:t>
            </a:r>
            <a:r>
              <a:rPr lang="en-US"/>
              <a:t>flight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348869" y="5451618"/>
            <a:ext cx="340580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Slight increases </a:t>
            </a:r>
            <a:r>
              <a:rPr lang="en-US" dirty="0"/>
              <a:t>in </a:t>
            </a:r>
            <a:r>
              <a:rPr lang="en-US" dirty="0" smtClean="0"/>
              <a:t>distance </a:t>
            </a:r>
            <a:r>
              <a:rPr lang="en-US" dirty="0"/>
              <a:t>starting from 8PM might be due to post work commutes or traveling back from nights out.</a:t>
            </a:r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 rot="17292176">
            <a:off x="5161376" y="4833890"/>
            <a:ext cx="978408" cy="233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14465613">
            <a:off x="10697632" y="4990095"/>
            <a:ext cx="580751" cy="1984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36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Detecting Airport Travel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9999" y="1825625"/>
            <a:ext cx="8885391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JFK &amp; Newark Trips coded in dataset with </a:t>
            </a:r>
            <a:r>
              <a:rPr lang="en-US" dirty="0" err="1" smtClean="0"/>
              <a:t>ratecardID</a:t>
            </a:r>
            <a:r>
              <a:rPr lang="en-US" dirty="0" smtClean="0"/>
              <a:t> field (</a:t>
            </a:r>
            <a:r>
              <a:rPr lang="en-US" dirty="0" err="1" smtClean="0"/>
              <a:t>Jfk</a:t>
            </a:r>
            <a:r>
              <a:rPr lang="en-US" dirty="0" smtClean="0"/>
              <a:t> = 2, Newark = 3)</a:t>
            </a:r>
          </a:p>
          <a:p>
            <a:r>
              <a:rPr lang="en-US" dirty="0" smtClean="0"/>
              <a:t>Used pickup &amp; </a:t>
            </a:r>
            <a:r>
              <a:rPr lang="en-US" dirty="0" err="1" smtClean="0"/>
              <a:t>dropoff</a:t>
            </a:r>
            <a:r>
              <a:rPr lang="en-US" dirty="0" smtClean="0"/>
              <a:t> coordinates to identify LGA trips</a:t>
            </a:r>
          </a:p>
          <a:p>
            <a:pPr lvl="1"/>
            <a:r>
              <a:rPr lang="en-US" dirty="0" smtClean="0"/>
              <a:t>Leveraged this method to also ID JFK &amp; Newark trips</a:t>
            </a:r>
          </a:p>
          <a:p>
            <a:r>
              <a:rPr lang="en-US" dirty="0" smtClean="0"/>
              <a:t>Identified 33.9K airport trips</a:t>
            </a:r>
          </a:p>
          <a:p>
            <a:pPr lvl="1"/>
            <a:r>
              <a:rPr lang="en-US" dirty="0" smtClean="0"/>
              <a:t>Up from 5,552 coded via </a:t>
            </a:r>
            <a:r>
              <a:rPr lang="en-US" dirty="0" err="1" smtClean="0"/>
              <a:t>ratecardID</a:t>
            </a:r>
            <a:endParaRPr lang="en-US" dirty="0" smtClean="0"/>
          </a:p>
          <a:p>
            <a:pPr lvl="1"/>
            <a:r>
              <a:rPr lang="en-US" dirty="0" smtClean="0"/>
              <a:t>Mean fare: $34.33</a:t>
            </a:r>
          </a:p>
          <a:p>
            <a:pPr lvl="1"/>
            <a:r>
              <a:rPr lang="en-US" dirty="0" smtClean="0"/>
              <a:t>Median fare: $31.84</a:t>
            </a:r>
          </a:p>
          <a:p>
            <a:pPr lvl="1"/>
            <a:r>
              <a:rPr lang="en-US" dirty="0" smtClean="0"/>
              <a:t>Mean time trip time: 28 Mins </a:t>
            </a:r>
          </a:p>
        </p:txBody>
      </p:sp>
    </p:spTree>
    <p:extLst>
      <p:ext uri="{BB962C8B-B14F-4D97-AF65-F5344CB8AC3E}">
        <p14:creationId xmlns:p14="http://schemas.microsoft.com/office/powerpoint/2010/main" val="800374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Distance Traveled </a:t>
            </a:r>
            <a:r>
              <a:rPr lang="mr-IN" dirty="0" smtClean="0"/>
              <a:t>–</a:t>
            </a:r>
            <a:r>
              <a:rPr lang="en-US" dirty="0" smtClean="0"/>
              <a:t> Airports vs Non-Airport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59461" y="1690688"/>
            <a:ext cx="7973512" cy="42093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1426" y="1696136"/>
            <a:ext cx="7839212" cy="420427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77877" y="1849856"/>
            <a:ext cx="3478505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Overall non-airport travel is relatively </a:t>
            </a:r>
            <a:r>
              <a:rPr lang="en-US" dirty="0"/>
              <a:t>is insensitive to time (except a minor bump from </a:t>
            </a:r>
            <a:r>
              <a:rPr lang="en-US" dirty="0" smtClean="0"/>
              <a:t>5-6AM)</a:t>
            </a:r>
          </a:p>
          <a:p>
            <a:r>
              <a:rPr lang="en-US" dirty="0" smtClean="0"/>
              <a:t>Newark </a:t>
            </a:r>
            <a:r>
              <a:rPr lang="en-US" dirty="0"/>
              <a:t>has </a:t>
            </a:r>
            <a:r>
              <a:rPr lang="en-US" dirty="0" smtClean="0"/>
              <a:t>irregular hourly distance likely due to low sample size</a:t>
            </a:r>
          </a:p>
          <a:p>
            <a:r>
              <a:rPr lang="en-US" dirty="0" smtClean="0"/>
              <a:t>JFK travel &gt; LGA travel, implying more locals use LGA than JFK for flights</a:t>
            </a:r>
          </a:p>
          <a:p>
            <a:r>
              <a:rPr lang="en-US" dirty="0" smtClean="0"/>
              <a:t>The overall 5-6AM bump seen a few slides over very likely due to airport travel and the increase we see here</a:t>
            </a:r>
          </a:p>
        </p:txBody>
      </p:sp>
    </p:spTree>
    <p:extLst>
      <p:ext uri="{BB962C8B-B14F-4D97-AF65-F5344CB8AC3E}">
        <p14:creationId xmlns:p14="http://schemas.microsoft.com/office/powerpoint/2010/main" val="58572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701725" y="2432809"/>
            <a:ext cx="7052953" cy="30005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Hourly Trip Length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1725" y="2432810"/>
            <a:ext cx="6946659" cy="3000582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77877" y="1849856"/>
            <a:ext cx="3823062" cy="435133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Overall trips to the airports take longer than otherwise, except during the early mornings (less traffic? Easier shot to highways?) </a:t>
            </a:r>
          </a:p>
          <a:p>
            <a:r>
              <a:rPr lang="en-US" dirty="0" smtClean="0"/>
              <a:t>2-4PM highest traffic times for Airport travel</a:t>
            </a:r>
          </a:p>
          <a:p>
            <a:r>
              <a:rPr lang="en-US" dirty="0" smtClean="0"/>
              <a:t>Best times to leave for airport: 3-5AM, 11-12AM </a:t>
            </a:r>
          </a:p>
        </p:txBody>
      </p:sp>
    </p:spTree>
    <p:extLst>
      <p:ext uri="{BB962C8B-B14F-4D97-AF65-F5344CB8AC3E}">
        <p14:creationId xmlns:p14="http://schemas.microsoft.com/office/powerpoint/2010/main" val="883690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554735" y="1767608"/>
            <a:ext cx="5799066" cy="48983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Calculating Fare/Minute </a:t>
            </a:r>
            <a:r>
              <a:rPr lang="mr-IN" dirty="0" smtClean="0"/>
              <a:t>–</a:t>
            </a:r>
            <a:r>
              <a:rPr lang="en-US" dirty="0"/>
              <a:t> </a:t>
            </a:r>
            <a:r>
              <a:rPr lang="en-US" dirty="0" smtClean="0"/>
              <a:t>Is It Better To Drive Cabs Locally </a:t>
            </a:r>
            <a:r>
              <a:rPr lang="en-US" dirty="0"/>
              <a:t>O</a:t>
            </a:r>
            <a:r>
              <a:rPr lang="en-US" dirty="0" smtClean="0"/>
              <a:t>r To Airports?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2285" y="1774015"/>
            <a:ext cx="5655263" cy="24427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4734" y="4210377"/>
            <a:ext cx="5646562" cy="2455583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616415" y="1774015"/>
            <a:ext cx="45121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Airport Trips Fare: $.99/min vs Non-airport Fare: $.60/min</a:t>
            </a:r>
          </a:p>
          <a:p>
            <a:r>
              <a:rPr lang="en-US" dirty="0" smtClean="0"/>
              <a:t>Airport Trips Tip: $.13/min vs Non-airport Tip: $.06/min</a:t>
            </a:r>
            <a:endParaRPr lang="en-US" dirty="0"/>
          </a:p>
          <a:p>
            <a:r>
              <a:rPr lang="en-US" dirty="0" smtClean="0"/>
              <a:t>T-tests proves statistical significance between two groups</a:t>
            </a:r>
          </a:p>
          <a:p>
            <a:r>
              <a:rPr lang="en-US" dirty="0"/>
              <a:t>Airport Trips generate more revenue </a:t>
            </a:r>
            <a:r>
              <a:rPr lang="en-US" dirty="0" smtClean="0"/>
              <a:t>per minute ($</a:t>
            </a:r>
            <a:r>
              <a:rPr lang="en-US" dirty="0"/>
              <a:t>1.12 vs $.66) assuming no difference in downtime and they don’t need to double back without a fare. Otherwise it makes more sense to stick local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9398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Tip Percentage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5405071"/>
              </p:ext>
            </p:extLst>
          </p:nvPr>
        </p:nvGraphicFramePr>
        <p:xfrm>
          <a:off x="1120775" y="1825625"/>
          <a:ext cx="102330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2698478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2942</TotalTime>
  <Words>834</Words>
  <Application>Microsoft Macintosh PowerPoint</Application>
  <PresentationFormat>Widescreen</PresentationFormat>
  <Paragraphs>99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Corbel</vt:lpstr>
      <vt:lpstr>Mangal</vt:lpstr>
      <vt:lpstr>Arial</vt:lpstr>
      <vt:lpstr>Depth</vt:lpstr>
      <vt:lpstr>Capital One</vt:lpstr>
      <vt:lpstr>Data Source </vt:lpstr>
      <vt:lpstr>Distribution of Trip Distance</vt:lpstr>
      <vt:lpstr>Average Hourly Trip Distance </vt:lpstr>
      <vt:lpstr>Detecting Airport Travel</vt:lpstr>
      <vt:lpstr>Distance Traveled – Airports vs Non-Airport</vt:lpstr>
      <vt:lpstr>Hourly Trip Length </vt:lpstr>
      <vt:lpstr>Calculating Fare/Minute – Is It Better To Drive Cabs Locally Or To Airports?</vt:lpstr>
      <vt:lpstr>Predicting Tip Percentage</vt:lpstr>
      <vt:lpstr>Tip Classifier</vt:lpstr>
      <vt:lpstr>Tip Classifier – Best Predictors</vt:lpstr>
      <vt:lpstr>Tip Regressor</vt:lpstr>
      <vt:lpstr>Future Work</vt:lpstr>
      <vt:lpstr>Anomaly Detection 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Capital One</dc:title>
  <dc:creator>Leang Chaing</dc:creator>
  <cp:lastModifiedBy>Leang Chaing</cp:lastModifiedBy>
  <cp:revision>23</cp:revision>
  <cp:lastPrinted>2017-10-18T23:58:49Z</cp:lastPrinted>
  <dcterms:created xsi:type="dcterms:W3CDTF">2017-10-18T19:07:06Z</dcterms:created>
  <dcterms:modified xsi:type="dcterms:W3CDTF">2017-10-20T20:09:59Z</dcterms:modified>
</cp:coreProperties>
</file>

<file path=docProps/thumbnail.jpeg>
</file>